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7" r:id="rId2"/>
    <p:sldId id="260" r:id="rId3"/>
    <p:sldId id="258" r:id="rId4"/>
    <p:sldId id="264" r:id="rId5"/>
    <p:sldId id="261" r:id="rId6"/>
    <p:sldId id="266" r:id="rId7"/>
    <p:sldId id="267" r:id="rId8"/>
    <p:sldId id="268" r:id="rId9"/>
    <p:sldId id="269" r:id="rId10"/>
    <p:sldId id="262" r:id="rId11"/>
    <p:sldId id="256" r:id="rId12"/>
    <p:sldId id="273" r:id="rId13"/>
    <p:sldId id="263" r:id="rId14"/>
    <p:sldId id="272" r:id="rId15"/>
    <p:sldId id="2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lhotra, Charu" initials="MC" lastIdx="2" clrIdx="0">
    <p:extLst>
      <p:ext uri="{19B8F6BF-5375-455C-9EA6-DF929625EA0E}">
        <p15:presenceInfo xmlns:p15="http://schemas.microsoft.com/office/powerpoint/2012/main" userId="S::cmalhotra6@gatech.edu::01a7726e-2cfd-42c6-8478-e55ca6a2dd4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214" autoAdjust="0"/>
  </p:normalViewPr>
  <p:slideViewPr>
    <p:cSldViewPr snapToGrid="0" showGuides="1">
      <p:cViewPr>
        <p:scale>
          <a:sx n="57" d="100"/>
          <a:sy n="57" d="100"/>
        </p:scale>
        <p:origin x="360" y="518"/>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22CFC3C-28DB-47C3-9A1C-53741509E70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28D9292-7985-4D6F-B2A6-4D4E6FC5F47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F03F923-BA5C-4BCD-898B-E5110F26F209}" type="datetimeFigureOut">
              <a:rPr lang="en-US" smtClean="0"/>
              <a:t>11/12/2019</a:t>
            </a:fld>
            <a:endParaRPr lang="en-US"/>
          </a:p>
        </p:txBody>
      </p:sp>
      <p:sp>
        <p:nvSpPr>
          <p:cNvPr id="4" name="Footer Placeholder 3">
            <a:extLst>
              <a:ext uri="{FF2B5EF4-FFF2-40B4-BE49-F238E27FC236}">
                <a16:creationId xmlns:a16="http://schemas.microsoft.com/office/drawing/2014/main" id="{B9FBE847-2205-4803-B573-EE274F01DCE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7BAC01E-7660-4729-9935-D073118879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52F3810-12E8-4765-B0C0-8C6319BD334F}" type="slidenum">
              <a:rPr lang="en-US" smtClean="0"/>
              <a:t>‹#›</a:t>
            </a:fld>
            <a:endParaRPr lang="en-US"/>
          </a:p>
        </p:txBody>
      </p:sp>
    </p:spTree>
    <p:extLst>
      <p:ext uri="{BB962C8B-B14F-4D97-AF65-F5344CB8AC3E}">
        <p14:creationId xmlns:p14="http://schemas.microsoft.com/office/powerpoint/2010/main" val="142554758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eg>
</file>

<file path=ppt/media/image5.jpeg>
</file>

<file path=ppt/media/image6.jpg>
</file>

<file path=ppt/media/image7.jpe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D9C3B3-91EE-49F5-A614-712CA5E05CB4}" type="datetimeFigureOut">
              <a:rPr lang="en-US" smtClean="0"/>
              <a:t>11/12/2019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ABD5EA-655E-4886-A7C2-D7284F04E97D}" type="slidenum">
              <a:rPr lang="en-US" smtClean="0"/>
              <a:t>‹#›</a:t>
            </a:fld>
            <a:endParaRPr lang="en-US"/>
          </a:p>
        </p:txBody>
      </p:sp>
    </p:spTree>
    <p:extLst>
      <p:ext uri="{BB962C8B-B14F-4D97-AF65-F5344CB8AC3E}">
        <p14:creationId xmlns:p14="http://schemas.microsoft.com/office/powerpoint/2010/main" val="37666150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5576cfde67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5576cfde67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Manager: Establishing a project schedule and planning each phase. Setting deadlines for specific performance milestones. Monitoring project progress to ensure conformance to the project plan and updating the plan as necessary. Leading team meetings according to preset agenda. Maintaining meeting notes and preparing Consensus Forms at the end of each meeting.</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Engineering Design Manager: Establishing the scope of project design.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Technical Expert: Using expertise in assembly programming and DE2 bot function to ensure that the technical design aspects of the project are well defined and correctly implemented. Conducting repeated experimentation to ensure proper function and meet quality assurance standards.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accountable for administrative, financial, and risk management operations </a:t>
            </a:r>
          </a:p>
          <a:p>
            <a:endParaRPr lang="en-US" dirty="0"/>
          </a:p>
        </p:txBody>
      </p:sp>
      <p:sp>
        <p:nvSpPr>
          <p:cNvPr id="4" name="Slide Number Placeholder 3"/>
          <p:cNvSpPr>
            <a:spLocks noGrp="1"/>
          </p:cNvSpPr>
          <p:nvPr>
            <p:ph type="sldNum" sz="quarter" idx="5"/>
          </p:nvPr>
        </p:nvSpPr>
        <p:spPr/>
        <p:txBody>
          <a:bodyPr/>
          <a:lstStyle/>
          <a:p>
            <a:fld id="{77ABD5EA-655E-4886-A7C2-D7284F04E97D}" type="slidenum">
              <a:rPr lang="en-US" smtClean="0"/>
              <a:t>11</a:t>
            </a:fld>
            <a:endParaRPr lang="en-US"/>
          </a:p>
        </p:txBody>
      </p:sp>
    </p:spTree>
    <p:extLst>
      <p:ext uri="{BB962C8B-B14F-4D97-AF65-F5344CB8AC3E}">
        <p14:creationId xmlns:p14="http://schemas.microsoft.com/office/powerpoint/2010/main" val="37073361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ABD5EA-655E-4886-A7C2-D7284F04E97D}" type="slidenum">
              <a:rPr lang="en-US" smtClean="0"/>
              <a:t>12</a:t>
            </a:fld>
            <a:endParaRPr lang="en-US"/>
          </a:p>
        </p:txBody>
      </p:sp>
    </p:spTree>
    <p:extLst>
      <p:ext uri="{BB962C8B-B14F-4D97-AF65-F5344CB8AC3E}">
        <p14:creationId xmlns:p14="http://schemas.microsoft.com/office/powerpoint/2010/main" val="3405198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5576cfde67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5576cfde67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39175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ABD5EA-655E-4886-A7C2-D7284F04E97D}" type="slidenum">
              <a:rPr lang="en-US" smtClean="0"/>
              <a:t>14</a:t>
            </a:fld>
            <a:endParaRPr lang="en-US"/>
          </a:p>
        </p:txBody>
      </p:sp>
    </p:spTree>
    <p:extLst>
      <p:ext uri="{BB962C8B-B14F-4D97-AF65-F5344CB8AC3E}">
        <p14:creationId xmlns:p14="http://schemas.microsoft.com/office/powerpoint/2010/main" val="428281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55d067566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55d067566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project goal is to circle as many of the seven randomly placed reflectors as possible in two minutes. The reflectors will be placed in the demarcated area shown in green in the image here. In the best-case scenario, we hope to circle as many as 3 reflectors. Realistically, we guarantee that we will be able to circle at least one reflector since we have already been able to do that.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For a successful circling, the bot must maneuver around a single reflector and intersect its own path to close the loop. While the loop can be a closed shape other than a circle, we will take the approach of a nearly precise circle to achieve maximum time efficiency.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Causes for point deduction include colliding with reflectors, walls or other objects &lt;point towards where these obstacles are&gt;. We hope to avoid any collisions.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Our assembly code utilizes several I/O devices like driver motors, sonars, odometry, and the timer to control movement of the bot.</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55d067566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55d067566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Elaborate on each further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the start of the demo, we will begin by pointing the bot in the direction of the nearest reflector.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code to control movement consists of two sub-routines and the conditions used to turn and switch between sub-routines.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first sub-routine uses sonars to detect a reflector, move towards the reflector and stop 18 inches away from it.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second sub-routine uses the bot’s odometry to turn and the driver motors and timer to circle the reflector.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Once we have a functional implementation, we plan to continue optimizing our code to obtain a more robust result.</a:t>
            </a:r>
            <a:endParaRPr dirty="0"/>
          </a:p>
        </p:txBody>
      </p:sp>
    </p:spTree>
    <p:extLst>
      <p:ext uri="{BB962C8B-B14F-4D97-AF65-F5344CB8AC3E}">
        <p14:creationId xmlns:p14="http://schemas.microsoft.com/office/powerpoint/2010/main" val="3659973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5576cfde67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5576cfde67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91271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55d067566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55d067566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begin circling, we use the sonars to stop 18 inches away from the reflector.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first, we used odometry to make a 90-degree left turn to align the bot tangentially to the desired circular path.</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 running the code, we observed that this caused the bot to move in circle offset to the left from the desired path, bringing the bot dangerously close to the reflector on the right side.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Our first thought was to use sonars to try and correct the path if the bot moved came too close to the reflector. We soon found out that this was not a very effective solution because of the lag in sonar detection.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After tweaking the code several times, and repeated experimentation, we were able to direct the bot on the desired path by simply decreasing the turn angle to 75-degrees. </a:t>
            </a:r>
            <a:endParaRPr dirty="0"/>
          </a:p>
        </p:txBody>
      </p:sp>
    </p:spTree>
    <p:extLst>
      <p:ext uri="{BB962C8B-B14F-4D97-AF65-F5344CB8AC3E}">
        <p14:creationId xmlns:p14="http://schemas.microsoft.com/office/powerpoint/2010/main" val="31262917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55d067566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55d067566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approach to circling the reflector is to use a fixed ratio </a:t>
            </a:r>
            <a:r>
              <a:rPr lang="en-US" sz="1200" dirty="0">
                <a:latin typeface="Open Sans"/>
              </a:rPr>
              <a:t>of outer wheel to speed of inner wheel.</a:t>
            </a:r>
          </a:p>
          <a:p>
            <a:pPr marL="0" lvl="0" indent="0" algn="l" rtl="0">
              <a:spcBef>
                <a:spcPts val="0"/>
              </a:spcBef>
              <a:spcAft>
                <a:spcPts val="0"/>
              </a:spcAft>
              <a:buNone/>
            </a:pPr>
            <a:endParaRPr lang="en-US" sz="1200" dirty="0">
              <a:latin typeface="Open Sans"/>
            </a:endParaRPr>
          </a:p>
          <a:p>
            <a:pPr marL="0" lvl="0" indent="0" algn="l" rtl="0">
              <a:spcBef>
                <a:spcPts val="0"/>
              </a:spcBef>
              <a:spcAft>
                <a:spcPts val="0"/>
              </a:spcAft>
              <a:buNone/>
            </a:pPr>
            <a:r>
              <a:rPr lang="en-US" sz="1200" dirty="0">
                <a:latin typeface="Open Sans"/>
              </a:rPr>
              <a:t>We set the outer radius to 24 inches. </a:t>
            </a:r>
          </a:p>
          <a:p>
            <a:pPr marL="0" lvl="0" indent="0" algn="l" rtl="0">
              <a:spcBef>
                <a:spcPts val="0"/>
              </a:spcBef>
              <a:spcAft>
                <a:spcPts val="0"/>
              </a:spcAft>
              <a:buNone/>
            </a:pPr>
            <a:r>
              <a:rPr lang="en-US" sz="1200" dirty="0">
                <a:latin typeface="Open Sans"/>
              </a:rPr>
              <a:t>By measuring the width of the bot, we determined the inner radius to be 14 inches.</a:t>
            </a:r>
          </a:p>
          <a:p>
            <a:pPr marL="0" lvl="0" indent="0" algn="l" rtl="0">
              <a:spcBef>
                <a:spcPts val="0"/>
              </a:spcBef>
              <a:spcAft>
                <a:spcPts val="0"/>
              </a:spcAft>
              <a:buNone/>
            </a:pPr>
            <a:endParaRPr lang="en-US" sz="1200" dirty="0">
              <a:latin typeface="Open Sans"/>
            </a:endParaRPr>
          </a:p>
          <a:p>
            <a:pPr marL="0" lvl="0" indent="0" algn="l" rtl="0">
              <a:spcBef>
                <a:spcPts val="0"/>
              </a:spcBef>
              <a:spcAft>
                <a:spcPts val="0"/>
              </a:spcAft>
              <a:buNone/>
            </a:pPr>
            <a:r>
              <a:rPr lang="en-US" sz="1200" dirty="0">
                <a:latin typeface="Open Sans"/>
              </a:rPr>
              <a:t>By simple calculations we determined the ratio of circumferences and speeds to be 1.714.</a:t>
            </a:r>
          </a:p>
          <a:p>
            <a:pPr marL="0" lvl="0" indent="0" algn="l" rtl="0">
              <a:spcBef>
                <a:spcPts val="0"/>
              </a:spcBef>
              <a:spcAft>
                <a:spcPts val="0"/>
              </a:spcAft>
              <a:buNone/>
            </a:pPr>
            <a:endParaRPr lang="en-US" sz="1200" dirty="0">
              <a:latin typeface="Open Sans"/>
            </a:endParaRPr>
          </a:p>
          <a:p>
            <a:pPr marL="0" lvl="0" indent="0" algn="l" rtl="0">
              <a:spcBef>
                <a:spcPts val="0"/>
              </a:spcBef>
              <a:spcAft>
                <a:spcPts val="0"/>
              </a:spcAft>
              <a:buNone/>
            </a:pPr>
            <a:r>
              <a:rPr lang="en-US" sz="1200" dirty="0">
                <a:latin typeface="Open Sans"/>
              </a:rPr>
              <a:t>This a lot more error proof and robust than using sonars or odometry.</a:t>
            </a:r>
            <a:endParaRPr dirty="0"/>
          </a:p>
        </p:txBody>
      </p:sp>
    </p:spTree>
    <p:extLst>
      <p:ext uri="{BB962C8B-B14F-4D97-AF65-F5344CB8AC3E}">
        <p14:creationId xmlns:p14="http://schemas.microsoft.com/office/powerpoint/2010/main" val="33485844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55d067566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55d067566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started by using odometry to stop once the heading of the bot has changed by 360-degree. We found that this approach resulted in a large error.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As an alternate approach, we tried using the timer to stop circling. The calculated time period for one circle was obtained as 7.5s.</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4880287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55d067566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55d067566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are using sonars to align the bot with its next target.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deploy sonars one to five &lt;point out the sonars in the image&gt;. </a:t>
            </a:r>
          </a:p>
        </p:txBody>
      </p:sp>
    </p:spTree>
    <p:extLst>
      <p:ext uri="{BB962C8B-B14F-4D97-AF65-F5344CB8AC3E}">
        <p14:creationId xmlns:p14="http://schemas.microsoft.com/office/powerpoint/2010/main" val="15379084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5576cfde67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5576cfde67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90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47BC45B8-FC5F-4404-A958-E08D8EA5E79C}"/>
              </a:ext>
            </a:extLst>
          </p:cNvPr>
          <p:cNvSpPr>
            <a:spLocks noGrp="1"/>
          </p:cNvSpPr>
          <p:nvPr>
            <p:ph type="pic" sz="quarter" idx="12"/>
          </p:nvPr>
        </p:nvSpPr>
        <p:spPr>
          <a:xfrm>
            <a:off x="755517" y="2022379"/>
            <a:ext cx="2140085" cy="2482499"/>
          </a:xfrm>
          <a:custGeom>
            <a:avLst/>
            <a:gdLst>
              <a:gd name="connsiteX0" fmla="*/ 1070042 w 2140085"/>
              <a:gd name="connsiteY0" fmla="*/ 0 h 2482499"/>
              <a:gd name="connsiteX1" fmla="*/ 2140085 w 2140085"/>
              <a:gd name="connsiteY1" fmla="*/ 535021 h 2482499"/>
              <a:gd name="connsiteX2" fmla="*/ 2140085 w 2140085"/>
              <a:gd name="connsiteY2" fmla="*/ 1947478 h 2482499"/>
              <a:gd name="connsiteX3" fmla="*/ 1070042 w 2140085"/>
              <a:gd name="connsiteY3" fmla="*/ 2482499 h 2482499"/>
              <a:gd name="connsiteX4" fmla="*/ 0 w 2140085"/>
              <a:gd name="connsiteY4" fmla="*/ 1947478 h 2482499"/>
              <a:gd name="connsiteX5" fmla="*/ 0 w 2140085"/>
              <a:gd name="connsiteY5" fmla="*/ 535021 h 248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0085" h="2482499">
                <a:moveTo>
                  <a:pt x="1070042" y="0"/>
                </a:moveTo>
                <a:lnTo>
                  <a:pt x="2140085" y="535021"/>
                </a:lnTo>
                <a:lnTo>
                  <a:pt x="2140085" y="1947478"/>
                </a:lnTo>
                <a:lnTo>
                  <a:pt x="1070042" y="2482499"/>
                </a:lnTo>
                <a:lnTo>
                  <a:pt x="0" y="1947478"/>
                </a:lnTo>
                <a:lnTo>
                  <a:pt x="0" y="535021"/>
                </a:lnTo>
                <a:close/>
              </a:path>
            </a:pathLst>
          </a:custGeom>
          <a:ln w="38100">
            <a:solidFill>
              <a:schemeClr val="accent1"/>
            </a:solidFill>
          </a:ln>
        </p:spPr>
        <p:txBody>
          <a:bodyPr wrap="square" lIns="0" tIns="0" rIns="0" bIns="0" anchor="ctr" anchorCtr="0">
            <a:noAutofit/>
          </a:bodyPr>
          <a:lstStyle>
            <a:lvl1pPr marL="0" indent="0" algn="ctr">
              <a:buNone/>
              <a:defRPr sz="1200"/>
            </a:lvl1pPr>
          </a:lstStyle>
          <a:p>
            <a:endParaRPr lang="en-US"/>
          </a:p>
        </p:txBody>
      </p:sp>
      <p:sp>
        <p:nvSpPr>
          <p:cNvPr id="8" name="Text Placeholder 7">
            <a:extLst>
              <a:ext uri="{FF2B5EF4-FFF2-40B4-BE49-F238E27FC236}">
                <a16:creationId xmlns:a16="http://schemas.microsoft.com/office/drawing/2014/main" id="{0460ADC7-4219-4AA9-B417-6B1170720CC7}"/>
              </a:ext>
            </a:extLst>
          </p:cNvPr>
          <p:cNvSpPr>
            <a:spLocks noGrp="1"/>
          </p:cNvSpPr>
          <p:nvPr>
            <p:ph type="body" sz="quarter" idx="10"/>
          </p:nvPr>
        </p:nvSpPr>
        <p:spPr>
          <a:xfrm>
            <a:off x="3581774" y="373064"/>
            <a:ext cx="5047503" cy="531812"/>
          </a:xfrm>
          <a:prstGeom prst="rect">
            <a:avLst/>
          </a:prstGeom>
        </p:spPr>
        <p:txBody>
          <a:bodyPr/>
          <a:lstStyle>
            <a:lvl1pPr marL="0" indent="0" algn="ctr">
              <a:buNone/>
              <a:defRPr sz="3600" b="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lvl="0"/>
            <a:endParaRPr lang="en-US" dirty="0"/>
          </a:p>
        </p:txBody>
      </p:sp>
      <p:sp>
        <p:nvSpPr>
          <p:cNvPr id="10" name="Text Placeholder 9">
            <a:extLst>
              <a:ext uri="{FF2B5EF4-FFF2-40B4-BE49-F238E27FC236}">
                <a16:creationId xmlns:a16="http://schemas.microsoft.com/office/drawing/2014/main" id="{3FD4B6F2-0C9E-4B5C-95D6-365D2DCB38B8}"/>
              </a:ext>
            </a:extLst>
          </p:cNvPr>
          <p:cNvSpPr>
            <a:spLocks noGrp="1"/>
          </p:cNvSpPr>
          <p:nvPr>
            <p:ph type="body" sz="quarter" idx="11"/>
          </p:nvPr>
        </p:nvSpPr>
        <p:spPr>
          <a:xfrm>
            <a:off x="3581773" y="923925"/>
            <a:ext cx="5047503" cy="885420"/>
          </a:xfrm>
          <a:prstGeom prst="rect">
            <a:avLst/>
          </a:prstGeom>
        </p:spPr>
        <p:txBody>
          <a:bodyPr/>
          <a:lstStyle>
            <a:lvl1pPr marL="0" indent="0" algn="ctr">
              <a:lnSpc>
                <a:spcPts val="2100"/>
              </a:lnSpc>
              <a:spcBef>
                <a:spcPts val="0"/>
              </a:spcBef>
              <a:buNone/>
              <a:defRPr sz="140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endParaRPr lang="en-US" dirty="0"/>
          </a:p>
        </p:txBody>
      </p:sp>
      <p:sp>
        <p:nvSpPr>
          <p:cNvPr id="20" name="Picture Placeholder 19">
            <a:extLst>
              <a:ext uri="{FF2B5EF4-FFF2-40B4-BE49-F238E27FC236}">
                <a16:creationId xmlns:a16="http://schemas.microsoft.com/office/drawing/2014/main" id="{6BE0A5B5-B4CD-4065-BC6A-832ED674C715}"/>
              </a:ext>
            </a:extLst>
          </p:cNvPr>
          <p:cNvSpPr>
            <a:spLocks noGrp="1"/>
          </p:cNvSpPr>
          <p:nvPr>
            <p:ph type="pic" sz="quarter" idx="13"/>
          </p:nvPr>
        </p:nvSpPr>
        <p:spPr>
          <a:xfrm>
            <a:off x="3602477" y="2022375"/>
            <a:ext cx="2140085" cy="2482499"/>
          </a:xfrm>
          <a:custGeom>
            <a:avLst/>
            <a:gdLst>
              <a:gd name="connsiteX0" fmla="*/ 1070042 w 2140085"/>
              <a:gd name="connsiteY0" fmla="*/ 0 h 2482499"/>
              <a:gd name="connsiteX1" fmla="*/ 2140085 w 2140085"/>
              <a:gd name="connsiteY1" fmla="*/ 535021 h 2482499"/>
              <a:gd name="connsiteX2" fmla="*/ 2140085 w 2140085"/>
              <a:gd name="connsiteY2" fmla="*/ 1947478 h 2482499"/>
              <a:gd name="connsiteX3" fmla="*/ 1070042 w 2140085"/>
              <a:gd name="connsiteY3" fmla="*/ 2482499 h 2482499"/>
              <a:gd name="connsiteX4" fmla="*/ 0 w 2140085"/>
              <a:gd name="connsiteY4" fmla="*/ 1947478 h 2482499"/>
              <a:gd name="connsiteX5" fmla="*/ 0 w 2140085"/>
              <a:gd name="connsiteY5" fmla="*/ 535021 h 248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0085" h="2482499">
                <a:moveTo>
                  <a:pt x="1070042" y="0"/>
                </a:moveTo>
                <a:lnTo>
                  <a:pt x="2140085" y="535021"/>
                </a:lnTo>
                <a:lnTo>
                  <a:pt x="2140085" y="1947478"/>
                </a:lnTo>
                <a:lnTo>
                  <a:pt x="1070042" y="2482499"/>
                </a:lnTo>
                <a:lnTo>
                  <a:pt x="0" y="1947478"/>
                </a:lnTo>
                <a:lnTo>
                  <a:pt x="0" y="535021"/>
                </a:lnTo>
                <a:close/>
              </a:path>
            </a:pathLst>
          </a:custGeom>
          <a:ln w="38100">
            <a:solidFill>
              <a:schemeClr val="accent2"/>
            </a:solidFill>
          </a:ln>
        </p:spPr>
        <p:txBody>
          <a:bodyPr wrap="square" lIns="0" tIns="0" rIns="0" bIns="0" anchor="ctr" anchorCtr="0">
            <a:noAutofit/>
          </a:bodyPr>
          <a:lstStyle>
            <a:lvl1pPr marL="0" indent="0" algn="ctr">
              <a:buNone/>
              <a:defRPr sz="1200"/>
            </a:lvl1pPr>
          </a:lstStyle>
          <a:p>
            <a:endParaRPr lang="en-US"/>
          </a:p>
        </p:txBody>
      </p:sp>
      <p:sp>
        <p:nvSpPr>
          <p:cNvPr id="22" name="Picture Placeholder 21">
            <a:extLst>
              <a:ext uri="{FF2B5EF4-FFF2-40B4-BE49-F238E27FC236}">
                <a16:creationId xmlns:a16="http://schemas.microsoft.com/office/drawing/2014/main" id="{9A1F0860-C0C2-4931-A613-3127B099AE04}"/>
              </a:ext>
            </a:extLst>
          </p:cNvPr>
          <p:cNvSpPr>
            <a:spLocks noGrp="1"/>
          </p:cNvSpPr>
          <p:nvPr>
            <p:ph type="pic" sz="quarter" idx="14"/>
          </p:nvPr>
        </p:nvSpPr>
        <p:spPr>
          <a:xfrm>
            <a:off x="6449438" y="2022374"/>
            <a:ext cx="2140085" cy="2482499"/>
          </a:xfrm>
          <a:custGeom>
            <a:avLst/>
            <a:gdLst>
              <a:gd name="connsiteX0" fmla="*/ 1070042 w 2140085"/>
              <a:gd name="connsiteY0" fmla="*/ 0 h 2482499"/>
              <a:gd name="connsiteX1" fmla="*/ 2140085 w 2140085"/>
              <a:gd name="connsiteY1" fmla="*/ 535021 h 2482499"/>
              <a:gd name="connsiteX2" fmla="*/ 2140085 w 2140085"/>
              <a:gd name="connsiteY2" fmla="*/ 1947478 h 2482499"/>
              <a:gd name="connsiteX3" fmla="*/ 1070042 w 2140085"/>
              <a:gd name="connsiteY3" fmla="*/ 2482499 h 2482499"/>
              <a:gd name="connsiteX4" fmla="*/ 0 w 2140085"/>
              <a:gd name="connsiteY4" fmla="*/ 1947478 h 2482499"/>
              <a:gd name="connsiteX5" fmla="*/ 0 w 2140085"/>
              <a:gd name="connsiteY5" fmla="*/ 535021 h 248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0085" h="2482499">
                <a:moveTo>
                  <a:pt x="1070042" y="0"/>
                </a:moveTo>
                <a:lnTo>
                  <a:pt x="2140085" y="535021"/>
                </a:lnTo>
                <a:lnTo>
                  <a:pt x="2140085" y="1947478"/>
                </a:lnTo>
                <a:lnTo>
                  <a:pt x="1070042" y="2482499"/>
                </a:lnTo>
                <a:lnTo>
                  <a:pt x="0" y="1947478"/>
                </a:lnTo>
                <a:lnTo>
                  <a:pt x="0" y="535021"/>
                </a:lnTo>
                <a:close/>
              </a:path>
            </a:pathLst>
          </a:custGeom>
          <a:ln w="38100">
            <a:solidFill>
              <a:schemeClr val="accent3"/>
            </a:solidFill>
          </a:ln>
        </p:spPr>
        <p:txBody>
          <a:bodyPr wrap="square" lIns="0" tIns="0" rIns="0" bIns="0" anchor="ctr" anchorCtr="0">
            <a:noAutofit/>
          </a:bodyPr>
          <a:lstStyle>
            <a:lvl1pPr marL="0" indent="0" algn="ctr">
              <a:buNone/>
              <a:defRPr sz="1200"/>
            </a:lvl1pPr>
          </a:lstStyle>
          <a:p>
            <a:endParaRPr lang="en-US"/>
          </a:p>
        </p:txBody>
      </p:sp>
      <p:sp>
        <p:nvSpPr>
          <p:cNvPr id="24" name="Picture Placeholder 23">
            <a:extLst>
              <a:ext uri="{FF2B5EF4-FFF2-40B4-BE49-F238E27FC236}">
                <a16:creationId xmlns:a16="http://schemas.microsoft.com/office/drawing/2014/main" id="{2E41A319-277C-4EB8-817F-70DE7063E4F8}"/>
              </a:ext>
            </a:extLst>
          </p:cNvPr>
          <p:cNvSpPr>
            <a:spLocks noGrp="1"/>
          </p:cNvSpPr>
          <p:nvPr>
            <p:ph type="pic" sz="quarter" idx="15"/>
          </p:nvPr>
        </p:nvSpPr>
        <p:spPr>
          <a:xfrm>
            <a:off x="9296397" y="2022374"/>
            <a:ext cx="2140085" cy="2482499"/>
          </a:xfrm>
          <a:custGeom>
            <a:avLst/>
            <a:gdLst>
              <a:gd name="connsiteX0" fmla="*/ 1070042 w 2140085"/>
              <a:gd name="connsiteY0" fmla="*/ 0 h 2482499"/>
              <a:gd name="connsiteX1" fmla="*/ 2140085 w 2140085"/>
              <a:gd name="connsiteY1" fmla="*/ 535021 h 2482499"/>
              <a:gd name="connsiteX2" fmla="*/ 2140085 w 2140085"/>
              <a:gd name="connsiteY2" fmla="*/ 1947478 h 2482499"/>
              <a:gd name="connsiteX3" fmla="*/ 1070042 w 2140085"/>
              <a:gd name="connsiteY3" fmla="*/ 2482499 h 2482499"/>
              <a:gd name="connsiteX4" fmla="*/ 0 w 2140085"/>
              <a:gd name="connsiteY4" fmla="*/ 1947478 h 2482499"/>
              <a:gd name="connsiteX5" fmla="*/ 0 w 2140085"/>
              <a:gd name="connsiteY5" fmla="*/ 535021 h 248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0085" h="2482499">
                <a:moveTo>
                  <a:pt x="1070042" y="0"/>
                </a:moveTo>
                <a:lnTo>
                  <a:pt x="2140085" y="535021"/>
                </a:lnTo>
                <a:lnTo>
                  <a:pt x="2140085" y="1947478"/>
                </a:lnTo>
                <a:lnTo>
                  <a:pt x="1070042" y="2482499"/>
                </a:lnTo>
                <a:lnTo>
                  <a:pt x="0" y="1947478"/>
                </a:lnTo>
                <a:lnTo>
                  <a:pt x="0" y="535021"/>
                </a:lnTo>
                <a:close/>
              </a:path>
            </a:pathLst>
          </a:custGeom>
          <a:ln w="38100">
            <a:solidFill>
              <a:schemeClr val="accent4"/>
            </a:solidFill>
          </a:ln>
        </p:spPr>
        <p:txBody>
          <a:bodyPr wrap="square" lIns="0" tIns="0" rIns="0" bIns="0" anchor="ctr" anchorCtr="0">
            <a:noAutofit/>
          </a:bodyPr>
          <a:lstStyle>
            <a:lvl1pPr marL="0" indent="0" algn="ctr">
              <a:buNone/>
              <a:defRPr sz="1200"/>
            </a:lvl1pPr>
          </a:lstStyle>
          <a:p>
            <a:endParaRPr lang="en-US"/>
          </a:p>
        </p:txBody>
      </p:sp>
      <p:sp>
        <p:nvSpPr>
          <p:cNvPr id="26" name="Text Placeholder 25">
            <a:extLst>
              <a:ext uri="{FF2B5EF4-FFF2-40B4-BE49-F238E27FC236}">
                <a16:creationId xmlns:a16="http://schemas.microsoft.com/office/drawing/2014/main" id="{C83847E1-EE0C-4400-8269-92179524A56F}"/>
              </a:ext>
            </a:extLst>
          </p:cNvPr>
          <p:cNvSpPr>
            <a:spLocks noGrp="1"/>
          </p:cNvSpPr>
          <p:nvPr>
            <p:ph type="body" sz="quarter" idx="16"/>
          </p:nvPr>
        </p:nvSpPr>
        <p:spPr>
          <a:xfrm>
            <a:off x="755518" y="4610911"/>
            <a:ext cx="2140084" cy="301557"/>
          </a:xfrm>
          <a:prstGeom prst="rect">
            <a:avLst/>
          </a:prstGeom>
        </p:spPr>
        <p:txBody>
          <a:bodyPr/>
          <a:lstStyle>
            <a:lvl1pPr marL="0" indent="0" algn="ctr">
              <a:lnSpc>
                <a:spcPts val="1920"/>
              </a:lnSpc>
              <a:spcBef>
                <a:spcPts val="0"/>
              </a:spcBef>
              <a:buNone/>
              <a:defRPr sz="16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
        <p:nvSpPr>
          <p:cNvPr id="27" name="Text Placeholder 25">
            <a:extLst>
              <a:ext uri="{FF2B5EF4-FFF2-40B4-BE49-F238E27FC236}">
                <a16:creationId xmlns:a16="http://schemas.microsoft.com/office/drawing/2014/main" id="{609000FC-96BD-4678-BFE5-150484FB1413}"/>
              </a:ext>
            </a:extLst>
          </p:cNvPr>
          <p:cNvSpPr>
            <a:spLocks noGrp="1"/>
          </p:cNvSpPr>
          <p:nvPr>
            <p:ph type="body" sz="quarter" idx="17"/>
          </p:nvPr>
        </p:nvSpPr>
        <p:spPr>
          <a:xfrm>
            <a:off x="755518" y="4912468"/>
            <a:ext cx="2140084" cy="301557"/>
          </a:xfrm>
          <a:prstGeom prst="rect">
            <a:avLst/>
          </a:prstGeom>
        </p:spPr>
        <p:txBody>
          <a:bodyPr/>
          <a:lstStyle>
            <a:lvl1pPr marL="0" indent="0" algn="ctr">
              <a:lnSpc>
                <a:spcPts val="1920"/>
              </a:lnSpc>
              <a:spcBef>
                <a:spcPts val="0"/>
              </a:spcBef>
              <a:buNone/>
              <a:defRPr sz="1400" b="0">
                <a:solidFill>
                  <a:schemeClr val="accent1">
                    <a:lumMod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
        <p:nvSpPr>
          <p:cNvPr id="28" name="Text Placeholder 25">
            <a:extLst>
              <a:ext uri="{FF2B5EF4-FFF2-40B4-BE49-F238E27FC236}">
                <a16:creationId xmlns:a16="http://schemas.microsoft.com/office/drawing/2014/main" id="{50C289A0-A502-41A7-BFE8-8A0E1E506C66}"/>
              </a:ext>
            </a:extLst>
          </p:cNvPr>
          <p:cNvSpPr>
            <a:spLocks noGrp="1"/>
          </p:cNvSpPr>
          <p:nvPr>
            <p:ph type="body" sz="quarter" idx="18"/>
          </p:nvPr>
        </p:nvSpPr>
        <p:spPr>
          <a:xfrm>
            <a:off x="755517" y="5283943"/>
            <a:ext cx="2140084" cy="1154957"/>
          </a:xfrm>
          <a:prstGeom prst="rect">
            <a:avLst/>
          </a:prstGeom>
        </p:spPr>
        <p:txBody>
          <a:bodyPr/>
          <a:lstStyle>
            <a:lvl1pPr marL="0" indent="0" algn="ctr">
              <a:lnSpc>
                <a:spcPts val="1920"/>
              </a:lnSpc>
              <a:spcBef>
                <a:spcPts val="0"/>
              </a:spcBef>
              <a:buNone/>
              <a:defRPr sz="1200" b="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
        <p:nvSpPr>
          <p:cNvPr id="29" name="Text Placeholder 25">
            <a:extLst>
              <a:ext uri="{FF2B5EF4-FFF2-40B4-BE49-F238E27FC236}">
                <a16:creationId xmlns:a16="http://schemas.microsoft.com/office/drawing/2014/main" id="{12F3934C-4030-477B-83CE-64E0268D4326}"/>
              </a:ext>
            </a:extLst>
          </p:cNvPr>
          <p:cNvSpPr>
            <a:spLocks noGrp="1"/>
          </p:cNvSpPr>
          <p:nvPr>
            <p:ph type="body" sz="quarter" idx="19"/>
          </p:nvPr>
        </p:nvSpPr>
        <p:spPr>
          <a:xfrm>
            <a:off x="3602478" y="4610911"/>
            <a:ext cx="2140084" cy="301557"/>
          </a:xfrm>
          <a:prstGeom prst="rect">
            <a:avLst/>
          </a:prstGeom>
        </p:spPr>
        <p:txBody>
          <a:bodyPr/>
          <a:lstStyle>
            <a:lvl1pPr marL="0" indent="0" algn="ctr">
              <a:lnSpc>
                <a:spcPts val="1920"/>
              </a:lnSpc>
              <a:spcBef>
                <a:spcPts val="0"/>
              </a:spcBef>
              <a:buNone/>
              <a:defRPr sz="1600" b="1">
                <a:solidFill>
                  <a:schemeClr val="accent2"/>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
        <p:nvSpPr>
          <p:cNvPr id="30" name="Text Placeholder 25">
            <a:extLst>
              <a:ext uri="{FF2B5EF4-FFF2-40B4-BE49-F238E27FC236}">
                <a16:creationId xmlns:a16="http://schemas.microsoft.com/office/drawing/2014/main" id="{5863D68F-48DA-48A8-A6E0-267B8E88A486}"/>
              </a:ext>
            </a:extLst>
          </p:cNvPr>
          <p:cNvSpPr>
            <a:spLocks noGrp="1"/>
          </p:cNvSpPr>
          <p:nvPr>
            <p:ph type="body" sz="quarter" idx="20"/>
          </p:nvPr>
        </p:nvSpPr>
        <p:spPr>
          <a:xfrm>
            <a:off x="3602478" y="4912468"/>
            <a:ext cx="2140084" cy="301557"/>
          </a:xfrm>
          <a:prstGeom prst="rect">
            <a:avLst/>
          </a:prstGeom>
        </p:spPr>
        <p:txBody>
          <a:bodyPr/>
          <a:lstStyle>
            <a:lvl1pPr marL="0" indent="0" algn="ctr">
              <a:lnSpc>
                <a:spcPts val="1920"/>
              </a:lnSpc>
              <a:spcBef>
                <a:spcPts val="0"/>
              </a:spcBef>
              <a:buNone/>
              <a:defRPr sz="1400" b="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
        <p:nvSpPr>
          <p:cNvPr id="31" name="Text Placeholder 25">
            <a:extLst>
              <a:ext uri="{FF2B5EF4-FFF2-40B4-BE49-F238E27FC236}">
                <a16:creationId xmlns:a16="http://schemas.microsoft.com/office/drawing/2014/main" id="{E5B2C919-C20F-43BB-8104-03DB0D767C44}"/>
              </a:ext>
            </a:extLst>
          </p:cNvPr>
          <p:cNvSpPr>
            <a:spLocks noGrp="1"/>
          </p:cNvSpPr>
          <p:nvPr>
            <p:ph type="body" sz="quarter" idx="21"/>
          </p:nvPr>
        </p:nvSpPr>
        <p:spPr>
          <a:xfrm>
            <a:off x="3602477" y="5283943"/>
            <a:ext cx="2140084" cy="1154957"/>
          </a:xfrm>
          <a:prstGeom prst="rect">
            <a:avLst/>
          </a:prstGeom>
        </p:spPr>
        <p:txBody>
          <a:bodyPr/>
          <a:lstStyle>
            <a:lvl1pPr marL="0" indent="0" algn="ctr">
              <a:lnSpc>
                <a:spcPts val="1920"/>
              </a:lnSpc>
              <a:spcBef>
                <a:spcPts val="0"/>
              </a:spcBef>
              <a:buNone/>
              <a:defRPr sz="1200" b="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
        <p:nvSpPr>
          <p:cNvPr id="32" name="Text Placeholder 25">
            <a:extLst>
              <a:ext uri="{FF2B5EF4-FFF2-40B4-BE49-F238E27FC236}">
                <a16:creationId xmlns:a16="http://schemas.microsoft.com/office/drawing/2014/main" id="{9777548C-C5B4-48C0-8C86-CCC72E6A84CF}"/>
              </a:ext>
            </a:extLst>
          </p:cNvPr>
          <p:cNvSpPr>
            <a:spLocks noGrp="1"/>
          </p:cNvSpPr>
          <p:nvPr>
            <p:ph type="body" sz="quarter" idx="22"/>
          </p:nvPr>
        </p:nvSpPr>
        <p:spPr>
          <a:xfrm>
            <a:off x="6449440" y="4610911"/>
            <a:ext cx="2140084" cy="301557"/>
          </a:xfrm>
          <a:prstGeom prst="rect">
            <a:avLst/>
          </a:prstGeom>
        </p:spPr>
        <p:txBody>
          <a:bodyPr/>
          <a:lstStyle>
            <a:lvl1pPr marL="0" indent="0" algn="ctr">
              <a:lnSpc>
                <a:spcPts val="1920"/>
              </a:lnSpc>
              <a:spcBef>
                <a:spcPts val="0"/>
              </a:spcBef>
              <a:buNone/>
              <a:defRPr sz="1600" b="1">
                <a:solidFill>
                  <a:schemeClr val="accent3"/>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
        <p:nvSpPr>
          <p:cNvPr id="33" name="Text Placeholder 25">
            <a:extLst>
              <a:ext uri="{FF2B5EF4-FFF2-40B4-BE49-F238E27FC236}">
                <a16:creationId xmlns:a16="http://schemas.microsoft.com/office/drawing/2014/main" id="{B363AABF-074B-4594-BC44-6755D1F45E1E}"/>
              </a:ext>
            </a:extLst>
          </p:cNvPr>
          <p:cNvSpPr>
            <a:spLocks noGrp="1"/>
          </p:cNvSpPr>
          <p:nvPr>
            <p:ph type="body" sz="quarter" idx="23"/>
          </p:nvPr>
        </p:nvSpPr>
        <p:spPr>
          <a:xfrm>
            <a:off x="6152136" y="4912468"/>
            <a:ext cx="2790825" cy="301557"/>
          </a:xfrm>
          <a:prstGeom prst="rect">
            <a:avLst/>
          </a:prstGeom>
        </p:spPr>
        <p:txBody>
          <a:bodyPr/>
          <a:lstStyle>
            <a:lvl1pPr marL="0" indent="0" algn="ctr">
              <a:lnSpc>
                <a:spcPts val="1920"/>
              </a:lnSpc>
              <a:spcBef>
                <a:spcPts val="0"/>
              </a:spcBef>
              <a:buNone/>
              <a:defRPr sz="1400" b="0">
                <a:solidFill>
                  <a:schemeClr val="accent3">
                    <a:lumMod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
        <p:nvSpPr>
          <p:cNvPr id="34" name="Text Placeholder 25">
            <a:extLst>
              <a:ext uri="{FF2B5EF4-FFF2-40B4-BE49-F238E27FC236}">
                <a16:creationId xmlns:a16="http://schemas.microsoft.com/office/drawing/2014/main" id="{3DF2AF59-0523-4A3C-B2A3-BC366A17C23B}"/>
              </a:ext>
            </a:extLst>
          </p:cNvPr>
          <p:cNvSpPr>
            <a:spLocks noGrp="1"/>
          </p:cNvSpPr>
          <p:nvPr>
            <p:ph type="body" sz="quarter" idx="24"/>
          </p:nvPr>
        </p:nvSpPr>
        <p:spPr>
          <a:xfrm>
            <a:off x="6449439" y="5283943"/>
            <a:ext cx="2140084" cy="1154957"/>
          </a:xfrm>
          <a:prstGeom prst="rect">
            <a:avLst/>
          </a:prstGeom>
        </p:spPr>
        <p:txBody>
          <a:bodyPr/>
          <a:lstStyle>
            <a:lvl1pPr marL="0" indent="0" algn="ctr">
              <a:lnSpc>
                <a:spcPts val="1920"/>
              </a:lnSpc>
              <a:spcBef>
                <a:spcPts val="0"/>
              </a:spcBef>
              <a:buNone/>
              <a:defRPr sz="1200" b="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
        <p:nvSpPr>
          <p:cNvPr id="35" name="Text Placeholder 25">
            <a:extLst>
              <a:ext uri="{FF2B5EF4-FFF2-40B4-BE49-F238E27FC236}">
                <a16:creationId xmlns:a16="http://schemas.microsoft.com/office/drawing/2014/main" id="{7D47EBFE-E48C-491A-9735-51BD75C9DA80}"/>
              </a:ext>
            </a:extLst>
          </p:cNvPr>
          <p:cNvSpPr>
            <a:spLocks noGrp="1"/>
          </p:cNvSpPr>
          <p:nvPr>
            <p:ph type="body" sz="quarter" idx="25"/>
          </p:nvPr>
        </p:nvSpPr>
        <p:spPr>
          <a:xfrm>
            <a:off x="9296398" y="4610911"/>
            <a:ext cx="2140084" cy="301557"/>
          </a:xfrm>
          <a:prstGeom prst="rect">
            <a:avLst/>
          </a:prstGeom>
        </p:spPr>
        <p:txBody>
          <a:bodyPr/>
          <a:lstStyle>
            <a:lvl1pPr marL="0" indent="0" algn="ctr">
              <a:lnSpc>
                <a:spcPts val="1920"/>
              </a:lnSpc>
              <a:spcBef>
                <a:spcPts val="0"/>
              </a:spcBef>
              <a:buNone/>
              <a:defRPr sz="1600" b="1">
                <a:solidFill>
                  <a:schemeClr val="accent4"/>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
        <p:nvSpPr>
          <p:cNvPr id="36" name="Text Placeholder 25">
            <a:extLst>
              <a:ext uri="{FF2B5EF4-FFF2-40B4-BE49-F238E27FC236}">
                <a16:creationId xmlns:a16="http://schemas.microsoft.com/office/drawing/2014/main" id="{D42A5DA3-5BF1-4730-AEC0-E1B683F89151}"/>
              </a:ext>
            </a:extLst>
          </p:cNvPr>
          <p:cNvSpPr>
            <a:spLocks noGrp="1"/>
          </p:cNvSpPr>
          <p:nvPr>
            <p:ph type="body" sz="quarter" idx="26"/>
          </p:nvPr>
        </p:nvSpPr>
        <p:spPr>
          <a:xfrm>
            <a:off x="9296398" y="4912468"/>
            <a:ext cx="2140084" cy="301557"/>
          </a:xfrm>
          <a:prstGeom prst="rect">
            <a:avLst/>
          </a:prstGeom>
        </p:spPr>
        <p:txBody>
          <a:bodyPr/>
          <a:lstStyle>
            <a:lvl1pPr marL="0" indent="0" algn="ctr">
              <a:lnSpc>
                <a:spcPts val="1920"/>
              </a:lnSpc>
              <a:spcBef>
                <a:spcPts val="0"/>
              </a:spcBef>
              <a:buNone/>
              <a:defRPr sz="1400" b="0">
                <a:solidFill>
                  <a:schemeClr val="accent4">
                    <a:lumMod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
        <p:nvSpPr>
          <p:cNvPr id="37" name="Text Placeholder 25">
            <a:extLst>
              <a:ext uri="{FF2B5EF4-FFF2-40B4-BE49-F238E27FC236}">
                <a16:creationId xmlns:a16="http://schemas.microsoft.com/office/drawing/2014/main" id="{704DF32D-2D8E-4752-ADDE-A4684FEFA16A}"/>
              </a:ext>
            </a:extLst>
          </p:cNvPr>
          <p:cNvSpPr>
            <a:spLocks noGrp="1"/>
          </p:cNvSpPr>
          <p:nvPr>
            <p:ph type="body" sz="quarter" idx="27"/>
          </p:nvPr>
        </p:nvSpPr>
        <p:spPr>
          <a:xfrm>
            <a:off x="9296397" y="5283943"/>
            <a:ext cx="2140084" cy="1154957"/>
          </a:xfrm>
          <a:prstGeom prst="rect">
            <a:avLst/>
          </a:prstGeom>
        </p:spPr>
        <p:txBody>
          <a:bodyPr/>
          <a:lstStyle>
            <a:lvl1pPr marL="0" indent="0" algn="ctr">
              <a:lnSpc>
                <a:spcPts val="1920"/>
              </a:lnSpc>
              <a:spcBef>
                <a:spcPts val="0"/>
              </a:spcBef>
              <a:buNone/>
              <a:defRPr sz="1200" b="0">
                <a:solidFill>
                  <a:schemeClr val="tx2">
                    <a:lumMod val="75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Tree>
    <p:extLst>
      <p:ext uri="{BB962C8B-B14F-4D97-AF65-F5344CB8AC3E}">
        <p14:creationId xmlns:p14="http://schemas.microsoft.com/office/powerpoint/2010/main" val="3955056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4A93CE9-E7C0-4612-8DFA-327503658CA4}" type="datetime1">
              <a:rPr lang="en-US" smtClean="0"/>
              <a:t>11/13/2019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EAC752-61B9-4568-A9D3-43D7B1E0F60E}" type="slidenum">
              <a:rPr lang="en-US" smtClean="0"/>
              <a:t>‹#›</a:t>
            </a:fld>
            <a:endParaRPr lang="en-US"/>
          </a:p>
        </p:txBody>
      </p:sp>
    </p:spTree>
    <p:extLst>
      <p:ext uri="{BB962C8B-B14F-4D97-AF65-F5344CB8AC3E}">
        <p14:creationId xmlns:p14="http://schemas.microsoft.com/office/powerpoint/2010/main" val="2973688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375976858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9883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jpg"/><Relationship Id="rId4" Type="http://schemas.openxmlformats.org/officeDocument/2006/relationships/image" Target="../media/image5.jpeg"/></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74506-6A75-4CC5-B4C0-3A65906BB697}"/>
              </a:ext>
            </a:extLst>
          </p:cNvPr>
          <p:cNvSpPr>
            <a:spLocks noGrp="1"/>
          </p:cNvSpPr>
          <p:nvPr>
            <p:ph type="ctrTitle"/>
          </p:nvPr>
        </p:nvSpPr>
        <p:spPr>
          <a:xfrm>
            <a:off x="1238250" y="1182413"/>
            <a:ext cx="9715500" cy="1001493"/>
          </a:xfrm>
        </p:spPr>
        <p:txBody>
          <a:bodyPr/>
          <a:lstStyle/>
          <a:p>
            <a:r>
              <a:rPr lang="en-US" dirty="0"/>
              <a:t>Project Proposal Presentation</a:t>
            </a:r>
          </a:p>
        </p:txBody>
      </p:sp>
      <p:sp>
        <p:nvSpPr>
          <p:cNvPr id="3" name="Subtitle 2">
            <a:extLst>
              <a:ext uri="{FF2B5EF4-FFF2-40B4-BE49-F238E27FC236}">
                <a16:creationId xmlns:a16="http://schemas.microsoft.com/office/drawing/2014/main" id="{332A7741-9C16-4B36-A757-A11E94EB0E0E}"/>
              </a:ext>
            </a:extLst>
          </p:cNvPr>
          <p:cNvSpPr>
            <a:spLocks noGrp="1"/>
          </p:cNvSpPr>
          <p:nvPr>
            <p:ph type="subTitle" idx="1"/>
          </p:nvPr>
        </p:nvSpPr>
        <p:spPr>
          <a:xfrm>
            <a:off x="742950" y="2525492"/>
            <a:ext cx="10706100" cy="3023969"/>
          </a:xfrm>
        </p:spPr>
        <p:txBody>
          <a:bodyPr/>
          <a:lstStyle/>
          <a:p>
            <a:r>
              <a:rPr lang="en-US" sz="4400" u="sng" dirty="0"/>
              <a:t>By DE2 Rave</a:t>
            </a:r>
          </a:p>
          <a:p>
            <a:r>
              <a:rPr lang="en-US" dirty="0"/>
              <a:t>Jack Pearson </a:t>
            </a:r>
          </a:p>
          <a:p>
            <a:r>
              <a:rPr lang="en-US" dirty="0"/>
              <a:t>Harsh </a:t>
            </a:r>
            <a:r>
              <a:rPr lang="en-US" dirty="0" err="1"/>
              <a:t>Chakhaiyar</a:t>
            </a:r>
            <a:r>
              <a:rPr lang="en-US" dirty="0"/>
              <a:t> </a:t>
            </a:r>
          </a:p>
          <a:p>
            <a:r>
              <a:rPr lang="en-US" dirty="0"/>
              <a:t>Ravi </a:t>
            </a:r>
            <a:r>
              <a:rPr lang="en-US" dirty="0" err="1"/>
              <a:t>Kodali</a:t>
            </a:r>
            <a:r>
              <a:rPr lang="en-US" dirty="0"/>
              <a:t> </a:t>
            </a:r>
          </a:p>
          <a:p>
            <a:r>
              <a:rPr lang="en-US" dirty="0"/>
              <a:t>Charu Malhotra </a:t>
            </a:r>
          </a:p>
          <a:p>
            <a:r>
              <a:rPr lang="en-US" dirty="0"/>
              <a:t>Swetha Rajagopalan</a:t>
            </a:r>
          </a:p>
        </p:txBody>
      </p:sp>
      <p:sp>
        <p:nvSpPr>
          <p:cNvPr id="8" name="Slide Number Placeholder 7">
            <a:extLst>
              <a:ext uri="{FF2B5EF4-FFF2-40B4-BE49-F238E27FC236}">
                <a16:creationId xmlns:a16="http://schemas.microsoft.com/office/drawing/2014/main" id="{DE48F90B-C4A7-4F27-B1C6-86CD4EC15BEB}"/>
              </a:ext>
            </a:extLst>
          </p:cNvPr>
          <p:cNvSpPr>
            <a:spLocks noGrp="1"/>
          </p:cNvSpPr>
          <p:nvPr>
            <p:ph type="sldNum" sz="quarter" idx="12"/>
          </p:nvPr>
        </p:nvSpPr>
        <p:spPr/>
        <p:txBody>
          <a:bodyPr/>
          <a:lstStyle/>
          <a:p>
            <a:endParaRPr lang="en-US" dirty="0"/>
          </a:p>
        </p:txBody>
      </p:sp>
      <p:sp>
        <p:nvSpPr>
          <p:cNvPr id="9" name="Rectangle 8">
            <a:extLst>
              <a:ext uri="{FF2B5EF4-FFF2-40B4-BE49-F238E27FC236}">
                <a16:creationId xmlns:a16="http://schemas.microsoft.com/office/drawing/2014/main" id="{15022755-9B17-4ED8-BEA3-C86172B4B30D}"/>
              </a:ext>
            </a:extLst>
          </p:cNvPr>
          <p:cNvSpPr/>
          <p:nvPr/>
        </p:nvSpPr>
        <p:spPr>
          <a:xfrm>
            <a:off x="11890314" y="6488668"/>
            <a:ext cx="301686" cy="369332"/>
          </a:xfrm>
          <a:prstGeom prst="rect">
            <a:avLst/>
          </a:prstGeom>
        </p:spPr>
        <p:txBody>
          <a:bodyPr wrap="none">
            <a:spAutoFit/>
          </a:bodyPr>
          <a:lstStyle/>
          <a:p>
            <a:fld id="{BBEAC752-61B9-4568-A9D3-43D7B1E0F60E}" type="slidenum">
              <a:rPr lang="en-US"/>
              <a:pPr/>
              <a:t>1</a:t>
            </a:fld>
            <a:endParaRPr lang="en-US" dirty="0"/>
          </a:p>
        </p:txBody>
      </p:sp>
    </p:spTree>
    <p:extLst>
      <p:ext uri="{BB962C8B-B14F-4D97-AF65-F5344CB8AC3E}">
        <p14:creationId xmlns:p14="http://schemas.microsoft.com/office/powerpoint/2010/main" val="34963278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ctrTitle"/>
          </p:nvPr>
        </p:nvSpPr>
        <p:spPr>
          <a:xfrm>
            <a:off x="415610" y="447676"/>
            <a:ext cx="11360779" cy="3281892"/>
          </a:xfrm>
          <a:prstGeom prst="rect">
            <a:avLst/>
          </a:prstGeom>
          <a:solidFill>
            <a:schemeClr val="tx1"/>
          </a:solidFill>
          <a:ln>
            <a:solidFill>
              <a:schemeClr val="tx1"/>
            </a:solidFill>
          </a:ln>
        </p:spPr>
        <p:txBody>
          <a:bodyPr spcFirstLastPara="1" wrap="square" lIns="121900" tIns="121900" rIns="121900" bIns="121900" anchor="b" anchorCtr="0">
            <a:noAutofit/>
          </a:bodyPr>
          <a:lstStyle/>
          <a:p>
            <a:pPr>
              <a:spcBef>
                <a:spcPts val="0"/>
              </a:spcBef>
            </a:pPr>
            <a:r>
              <a:rPr lang="en-US" dirty="0">
                <a:solidFill>
                  <a:schemeClr val="bg1"/>
                </a:solidFill>
                <a:latin typeface="Open Sans"/>
              </a:rPr>
              <a:t>Management Plan</a:t>
            </a:r>
            <a:endParaRPr dirty="0">
              <a:solidFill>
                <a:schemeClr val="bg1"/>
              </a:solidFill>
              <a:latin typeface="Open Sans"/>
            </a:endParaRPr>
          </a:p>
        </p:txBody>
      </p:sp>
      <p:sp>
        <p:nvSpPr>
          <p:cNvPr id="81" name="Google Shape;81;p17"/>
          <p:cNvSpPr txBox="1">
            <a:spLocks noGrp="1"/>
          </p:cNvSpPr>
          <p:nvPr>
            <p:ph type="subTitle" idx="1"/>
          </p:nvPr>
        </p:nvSpPr>
        <p:spPr>
          <a:xfrm>
            <a:off x="415600" y="3687233"/>
            <a:ext cx="11360789" cy="2723091"/>
          </a:xfrm>
          <a:prstGeom prst="rect">
            <a:avLst/>
          </a:prstGeom>
          <a:ln>
            <a:solidFill>
              <a:schemeClr val="tx1"/>
            </a:solidFill>
          </a:ln>
        </p:spPr>
        <p:txBody>
          <a:bodyPr spcFirstLastPara="1" wrap="square" lIns="121900" tIns="121900" rIns="121900" bIns="121900" anchor="t" anchorCtr="0">
            <a:noAutofit/>
          </a:bodyPr>
          <a:lstStyle/>
          <a:p>
            <a:pPr>
              <a:spcBef>
                <a:spcPts val="0"/>
              </a:spcBef>
            </a:pPr>
            <a:r>
              <a:rPr lang="en" dirty="0">
                <a:latin typeface="Open Sans"/>
              </a:rPr>
              <a:t>Part I</a:t>
            </a:r>
            <a:r>
              <a:rPr lang="en-US" dirty="0">
                <a:latin typeface="Open Sans"/>
              </a:rPr>
              <a:t>II</a:t>
            </a:r>
            <a:endParaRPr dirty="0">
              <a:latin typeface="Open Sans"/>
            </a:endParaRPr>
          </a:p>
        </p:txBody>
      </p:sp>
      <p:sp>
        <p:nvSpPr>
          <p:cNvPr id="6" name="Slide Number Placeholder 5">
            <a:extLst>
              <a:ext uri="{FF2B5EF4-FFF2-40B4-BE49-F238E27FC236}">
                <a16:creationId xmlns:a16="http://schemas.microsoft.com/office/drawing/2014/main" id="{3961B58F-5154-478D-9211-81094EA74BD7}"/>
              </a:ext>
            </a:extLst>
          </p:cNvPr>
          <p:cNvSpPr>
            <a:spLocks noGrp="1"/>
          </p:cNvSpPr>
          <p:nvPr>
            <p:ph type="sldNum" sz="quarter" idx="12"/>
          </p:nvPr>
        </p:nvSpPr>
        <p:spPr/>
        <p:txBody>
          <a:bodyPr/>
          <a:lstStyle/>
          <a:p>
            <a:fld id="{BBEAC752-61B9-4568-A9D3-43D7B1E0F60E}" type="slidenum">
              <a:rPr lang="en-US" smtClean="0"/>
              <a:t>10</a:t>
            </a:fld>
            <a:endParaRPr lang="en-US"/>
          </a:p>
        </p:txBody>
      </p:sp>
    </p:spTree>
    <p:extLst>
      <p:ext uri="{BB962C8B-B14F-4D97-AF65-F5344CB8AC3E}">
        <p14:creationId xmlns:p14="http://schemas.microsoft.com/office/powerpoint/2010/main" val="2845010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a:extLst>
              <a:ext uri="{FF2B5EF4-FFF2-40B4-BE49-F238E27FC236}">
                <a16:creationId xmlns:a16="http://schemas.microsoft.com/office/drawing/2014/main" id="{0358FB52-21DF-4E22-989D-C00DE5DBBC42}"/>
              </a:ext>
            </a:extLst>
          </p:cNvPr>
          <p:cNvSpPr txBox="1"/>
          <p:nvPr/>
        </p:nvSpPr>
        <p:spPr>
          <a:xfrm>
            <a:off x="9668284" y="1859912"/>
            <a:ext cx="2132111" cy="3693319"/>
          </a:xfrm>
          <a:prstGeom prst="rect">
            <a:avLst/>
          </a:prstGeom>
          <a:noFill/>
          <a:ln>
            <a:solidFill>
              <a:schemeClr val="accent4"/>
            </a:solidFill>
          </a:ln>
        </p:spPr>
        <p:txBody>
          <a:bodyPr wrap="square" rtlCol="0">
            <a:spAutoFit/>
          </a:bodyPr>
          <a:lstStyle/>
          <a:p>
            <a:pPr marL="285750" indent="-285750">
              <a:buFont typeface="Arial" panose="020B0604020202020204" pitchFamily="34" charset="0"/>
              <a:buChar char="•"/>
            </a:pPr>
            <a:endParaRPr lang="en-US" dirty="0">
              <a:solidFill>
                <a:schemeClr val="tx2"/>
              </a:solidFill>
            </a:endParaRPr>
          </a:p>
          <a:p>
            <a:pPr marL="285750" indent="-285750">
              <a:buFont typeface="Arial" panose="020B0604020202020204" pitchFamily="34" charset="0"/>
              <a:buChar char="•"/>
            </a:pPr>
            <a:endParaRPr lang="en-US" dirty="0">
              <a:solidFill>
                <a:schemeClr val="tx2"/>
              </a:solidFill>
            </a:endParaRPr>
          </a:p>
          <a:p>
            <a:pPr marL="285750" indent="-285750">
              <a:buFont typeface="Arial" panose="020B0604020202020204" pitchFamily="34" charset="0"/>
              <a:buChar char="•"/>
            </a:pPr>
            <a:r>
              <a:rPr lang="en-US" dirty="0">
                <a:solidFill>
                  <a:schemeClr val="tx2"/>
                </a:solidFill>
              </a:rPr>
              <a:t>Anticipate challenges with code</a:t>
            </a:r>
          </a:p>
          <a:p>
            <a:pPr marL="285750" indent="-285750">
              <a:buFont typeface="Arial" panose="020B0604020202020204" pitchFamily="34" charset="0"/>
              <a:buChar char="•"/>
            </a:pPr>
            <a:r>
              <a:rPr lang="en-US" dirty="0">
                <a:solidFill>
                  <a:schemeClr val="tx2"/>
                </a:solidFill>
              </a:rPr>
              <a:t>Write code to handle edge cases</a:t>
            </a:r>
          </a:p>
          <a:p>
            <a:pPr marL="285750" indent="-285750">
              <a:buFont typeface="Arial" panose="020B0604020202020204" pitchFamily="34" charset="0"/>
              <a:buChar char="•"/>
            </a:pPr>
            <a:r>
              <a:rPr lang="en-US" dirty="0">
                <a:solidFill>
                  <a:schemeClr val="tx2"/>
                </a:solidFill>
              </a:rPr>
              <a:t>Work on alternate approaches to maintain timeline</a:t>
            </a:r>
          </a:p>
          <a:p>
            <a:pPr marL="285750" indent="-285750">
              <a:buFont typeface="Arial" panose="020B0604020202020204" pitchFamily="34" charset="0"/>
              <a:buChar char="•"/>
            </a:pPr>
            <a:endParaRPr lang="en-US" dirty="0">
              <a:solidFill>
                <a:schemeClr val="tx2"/>
              </a:solidFill>
            </a:endParaRPr>
          </a:p>
        </p:txBody>
      </p:sp>
      <p:sp>
        <p:nvSpPr>
          <p:cNvPr id="30" name="TextBox 29">
            <a:extLst>
              <a:ext uri="{FF2B5EF4-FFF2-40B4-BE49-F238E27FC236}">
                <a16:creationId xmlns:a16="http://schemas.microsoft.com/office/drawing/2014/main" id="{CE5AA1D1-38CD-4A02-8F9C-B27015832C2D}"/>
              </a:ext>
            </a:extLst>
          </p:cNvPr>
          <p:cNvSpPr txBox="1"/>
          <p:nvPr/>
        </p:nvSpPr>
        <p:spPr>
          <a:xfrm>
            <a:off x="5029599" y="1859912"/>
            <a:ext cx="2132111" cy="3693319"/>
          </a:xfrm>
          <a:prstGeom prst="rect">
            <a:avLst/>
          </a:prstGeom>
          <a:noFill/>
          <a:ln>
            <a:solidFill>
              <a:schemeClr val="accent4"/>
            </a:solidFill>
          </a:ln>
        </p:spPr>
        <p:txBody>
          <a:bodyPr wrap="square" rtlCol="0">
            <a:spAutoFit/>
          </a:bodyPr>
          <a:lstStyle/>
          <a:p>
            <a:pPr marL="285750" indent="-285750">
              <a:buFont typeface="Arial" panose="020B0604020202020204" pitchFamily="34" charset="0"/>
              <a:buChar char="•"/>
            </a:pPr>
            <a:endParaRPr lang="en-US" dirty="0">
              <a:solidFill>
                <a:schemeClr val="tx2"/>
              </a:solidFill>
            </a:endParaRPr>
          </a:p>
          <a:p>
            <a:pPr marL="285750" indent="-285750">
              <a:buFont typeface="Arial" panose="020B0604020202020204" pitchFamily="34" charset="0"/>
              <a:buChar char="•"/>
            </a:pPr>
            <a:endParaRPr lang="en-US" dirty="0">
              <a:solidFill>
                <a:schemeClr val="tx2"/>
              </a:solidFill>
            </a:endParaRPr>
          </a:p>
          <a:p>
            <a:pPr marL="285750" indent="-285750">
              <a:buFont typeface="Arial" panose="020B0604020202020204" pitchFamily="34" charset="0"/>
              <a:buChar char="•"/>
            </a:pPr>
            <a:r>
              <a:rPr lang="en-US" dirty="0">
                <a:solidFill>
                  <a:schemeClr val="tx2"/>
                </a:solidFill>
              </a:rPr>
              <a:t>Establishing the scope of the project</a:t>
            </a:r>
          </a:p>
          <a:p>
            <a:pPr marL="285750" indent="-285750">
              <a:buFont typeface="Arial" panose="020B0604020202020204" pitchFamily="34" charset="0"/>
              <a:buChar char="•"/>
            </a:pPr>
            <a:r>
              <a:rPr lang="en-US" dirty="0">
                <a:solidFill>
                  <a:schemeClr val="tx2"/>
                </a:solidFill>
              </a:rPr>
              <a:t>Set achievable goals geared towards ultimate project goal</a:t>
            </a:r>
          </a:p>
          <a:p>
            <a:pPr marL="285750" indent="-285750">
              <a:buFont typeface="Arial" panose="020B0604020202020204" pitchFamily="34" charset="0"/>
              <a:buChar char="•"/>
            </a:pPr>
            <a:r>
              <a:rPr lang="en-US" dirty="0">
                <a:solidFill>
                  <a:schemeClr val="tx2"/>
                </a:solidFill>
              </a:rPr>
              <a:t>Developing core framework of the code</a:t>
            </a:r>
          </a:p>
          <a:p>
            <a:pPr marL="285750" indent="-285750">
              <a:buFont typeface="Arial" panose="020B0604020202020204" pitchFamily="34" charset="0"/>
              <a:buChar char="•"/>
            </a:pPr>
            <a:endParaRPr lang="en-US" dirty="0">
              <a:solidFill>
                <a:schemeClr val="tx2"/>
              </a:solidFill>
            </a:endParaRPr>
          </a:p>
        </p:txBody>
      </p:sp>
      <p:sp>
        <p:nvSpPr>
          <p:cNvPr id="28" name="TextBox 27">
            <a:extLst>
              <a:ext uri="{FF2B5EF4-FFF2-40B4-BE49-F238E27FC236}">
                <a16:creationId xmlns:a16="http://schemas.microsoft.com/office/drawing/2014/main" id="{A1C78297-47BC-4E54-8DE1-3DF96DE640F8}"/>
              </a:ext>
            </a:extLst>
          </p:cNvPr>
          <p:cNvSpPr txBox="1"/>
          <p:nvPr/>
        </p:nvSpPr>
        <p:spPr>
          <a:xfrm>
            <a:off x="498042" y="1857620"/>
            <a:ext cx="2132111" cy="3693319"/>
          </a:xfrm>
          <a:prstGeom prst="rect">
            <a:avLst/>
          </a:prstGeom>
          <a:noFill/>
          <a:ln>
            <a:solidFill>
              <a:schemeClr val="accent4"/>
            </a:solidFill>
          </a:ln>
        </p:spPr>
        <p:txBody>
          <a:bodyPr wrap="square" rtlCol="0">
            <a:spAutoFit/>
          </a:bodyPr>
          <a:lstStyle/>
          <a:p>
            <a:pPr marL="285750" indent="-285750">
              <a:buFont typeface="Arial" panose="020B0604020202020204" pitchFamily="34" charset="0"/>
              <a:buChar char="•"/>
            </a:pPr>
            <a:endParaRPr lang="en-US" dirty="0">
              <a:solidFill>
                <a:schemeClr val="tx2"/>
              </a:solidFill>
            </a:endParaRPr>
          </a:p>
          <a:p>
            <a:pPr marL="285750" indent="-285750">
              <a:buFont typeface="Arial" panose="020B0604020202020204" pitchFamily="34" charset="0"/>
              <a:buChar char="•"/>
            </a:pPr>
            <a:endParaRPr lang="en-US" dirty="0">
              <a:solidFill>
                <a:schemeClr val="tx2"/>
              </a:solidFill>
            </a:endParaRPr>
          </a:p>
          <a:p>
            <a:pPr marL="285750" indent="-285750">
              <a:buFont typeface="Arial" panose="020B0604020202020204" pitchFamily="34" charset="0"/>
              <a:buChar char="•"/>
            </a:pPr>
            <a:r>
              <a:rPr lang="en-US" dirty="0">
                <a:solidFill>
                  <a:schemeClr val="tx2"/>
                </a:solidFill>
              </a:rPr>
              <a:t>Meet deadlines for deliverable documents</a:t>
            </a:r>
          </a:p>
          <a:p>
            <a:pPr marL="285750" indent="-285750">
              <a:buFont typeface="Arial" panose="020B0604020202020204" pitchFamily="34" charset="0"/>
              <a:buChar char="•"/>
            </a:pPr>
            <a:r>
              <a:rPr lang="en-US" dirty="0">
                <a:solidFill>
                  <a:schemeClr val="tx2"/>
                </a:solidFill>
              </a:rPr>
              <a:t>In-charge of proposal presentation </a:t>
            </a:r>
          </a:p>
          <a:p>
            <a:pPr marL="285750" indent="-285750">
              <a:buFont typeface="Arial" panose="020B0604020202020204" pitchFamily="34" charset="0"/>
              <a:buChar char="•"/>
            </a:pPr>
            <a:r>
              <a:rPr lang="en-US" dirty="0">
                <a:solidFill>
                  <a:schemeClr val="tx2"/>
                </a:solidFill>
              </a:rPr>
              <a:t>In-charge of design summary</a:t>
            </a:r>
          </a:p>
          <a:p>
            <a:pPr marL="285750" indent="-285750">
              <a:buFont typeface="Arial" panose="020B0604020202020204" pitchFamily="34" charset="0"/>
              <a:buChar char="•"/>
            </a:pPr>
            <a:r>
              <a:rPr lang="en-US" dirty="0">
                <a:solidFill>
                  <a:schemeClr val="tx2"/>
                </a:solidFill>
              </a:rPr>
              <a:t>Documentation, </a:t>
            </a:r>
            <a:r>
              <a:rPr lang="en-US" dirty="0" err="1">
                <a:solidFill>
                  <a:schemeClr val="tx2"/>
                </a:solidFill>
              </a:rPr>
              <a:t>i.e</a:t>
            </a:r>
            <a:r>
              <a:rPr lang="en-US" dirty="0">
                <a:solidFill>
                  <a:schemeClr val="tx2"/>
                </a:solidFill>
              </a:rPr>
              <a:t> maintain google drive, etc.</a:t>
            </a:r>
          </a:p>
        </p:txBody>
      </p:sp>
      <p:sp>
        <p:nvSpPr>
          <p:cNvPr id="34" name="TextBox 33">
            <a:extLst>
              <a:ext uri="{FF2B5EF4-FFF2-40B4-BE49-F238E27FC236}">
                <a16:creationId xmlns:a16="http://schemas.microsoft.com/office/drawing/2014/main" id="{74267E65-497B-48B6-9292-6EBDAD8F9DEC}"/>
              </a:ext>
            </a:extLst>
          </p:cNvPr>
          <p:cNvSpPr txBox="1"/>
          <p:nvPr/>
        </p:nvSpPr>
        <p:spPr>
          <a:xfrm>
            <a:off x="7287035" y="1857619"/>
            <a:ext cx="2276793" cy="3693319"/>
          </a:xfrm>
          <a:prstGeom prst="rect">
            <a:avLst/>
          </a:prstGeom>
          <a:noFill/>
          <a:ln>
            <a:solidFill>
              <a:schemeClr val="accent4"/>
            </a:solidFill>
          </a:ln>
        </p:spPr>
        <p:txBody>
          <a:bodyPr wrap="square" rtlCol="0">
            <a:spAutoFit/>
          </a:bodyPr>
          <a:lstStyle/>
          <a:p>
            <a:pPr marL="285750" indent="-285750">
              <a:buFont typeface="Arial" panose="020B0604020202020204" pitchFamily="34" charset="0"/>
              <a:buChar char="•"/>
            </a:pPr>
            <a:endParaRPr lang="en-US" dirty="0">
              <a:solidFill>
                <a:schemeClr val="tx2"/>
              </a:solidFill>
            </a:endParaRPr>
          </a:p>
          <a:p>
            <a:pPr marL="285750" indent="-285750">
              <a:buFont typeface="Arial" panose="020B0604020202020204" pitchFamily="34" charset="0"/>
              <a:buChar char="•"/>
            </a:pPr>
            <a:endParaRPr lang="en-US" dirty="0">
              <a:solidFill>
                <a:schemeClr val="tx2"/>
              </a:solidFill>
            </a:endParaRPr>
          </a:p>
          <a:p>
            <a:pPr marL="285750" indent="-285750">
              <a:buFont typeface="Arial" panose="020B0604020202020204" pitchFamily="34" charset="0"/>
              <a:buChar char="•"/>
            </a:pPr>
            <a:r>
              <a:rPr lang="en-US" dirty="0">
                <a:solidFill>
                  <a:schemeClr val="tx2"/>
                </a:solidFill>
              </a:rPr>
              <a:t>Expert in assembly programming and DE2 bot function</a:t>
            </a:r>
          </a:p>
          <a:p>
            <a:pPr marL="285750" indent="-285750">
              <a:buFont typeface="Arial" panose="020B0604020202020204" pitchFamily="34" charset="0"/>
              <a:buChar char="•"/>
            </a:pPr>
            <a:r>
              <a:rPr lang="en-US" dirty="0">
                <a:solidFill>
                  <a:schemeClr val="tx2"/>
                </a:solidFill>
              </a:rPr>
              <a:t>Work with DM to ensure feasibility of project vision</a:t>
            </a:r>
          </a:p>
          <a:p>
            <a:pPr marL="285750" indent="-285750">
              <a:buFont typeface="Arial" panose="020B0604020202020204" pitchFamily="34" charset="0"/>
              <a:buChar char="•"/>
            </a:pPr>
            <a:r>
              <a:rPr lang="en-US" dirty="0">
                <a:solidFill>
                  <a:schemeClr val="tx2"/>
                </a:solidFill>
              </a:rPr>
              <a:t>In-charge of final bot code</a:t>
            </a:r>
          </a:p>
          <a:p>
            <a:pPr marL="285750" indent="-285750">
              <a:buFont typeface="Arial" panose="020B0604020202020204" pitchFamily="34" charset="0"/>
              <a:buChar char="•"/>
            </a:pPr>
            <a:r>
              <a:rPr lang="en-US" dirty="0">
                <a:solidFill>
                  <a:schemeClr val="tx2"/>
                </a:solidFill>
              </a:rPr>
              <a:t>Develop unit tests </a:t>
            </a:r>
          </a:p>
          <a:p>
            <a:pPr marL="285750" indent="-285750">
              <a:buFont typeface="Arial" panose="020B0604020202020204" pitchFamily="34" charset="0"/>
              <a:buChar char="•"/>
            </a:pPr>
            <a:r>
              <a:rPr lang="en-US" dirty="0">
                <a:solidFill>
                  <a:schemeClr val="tx2"/>
                </a:solidFill>
              </a:rPr>
              <a:t>Debug and run tests</a:t>
            </a:r>
          </a:p>
        </p:txBody>
      </p:sp>
      <p:sp>
        <p:nvSpPr>
          <p:cNvPr id="14" name="TextBox 13">
            <a:extLst>
              <a:ext uri="{FF2B5EF4-FFF2-40B4-BE49-F238E27FC236}">
                <a16:creationId xmlns:a16="http://schemas.microsoft.com/office/drawing/2014/main" id="{FE6F0EC5-372E-437A-896C-C3AA84DCF65E}"/>
              </a:ext>
            </a:extLst>
          </p:cNvPr>
          <p:cNvSpPr txBox="1"/>
          <p:nvPr/>
        </p:nvSpPr>
        <p:spPr>
          <a:xfrm>
            <a:off x="2779337" y="1857620"/>
            <a:ext cx="2132111" cy="3693319"/>
          </a:xfrm>
          <a:prstGeom prst="rect">
            <a:avLst/>
          </a:prstGeom>
          <a:noFill/>
          <a:ln>
            <a:solidFill>
              <a:schemeClr val="accent4"/>
            </a:solidFill>
          </a:ln>
        </p:spPr>
        <p:txBody>
          <a:bodyPr wrap="square" rtlCol="0">
            <a:spAutoFit/>
          </a:bodyPr>
          <a:lstStyle/>
          <a:p>
            <a:pPr marL="285750" indent="-285750">
              <a:buFont typeface="Arial" panose="020B0604020202020204" pitchFamily="34" charset="0"/>
              <a:buChar char="•"/>
            </a:pPr>
            <a:endParaRPr lang="en-US" dirty="0">
              <a:solidFill>
                <a:schemeClr val="tx2"/>
              </a:solidFill>
            </a:endParaRPr>
          </a:p>
          <a:p>
            <a:pPr marL="285750" indent="-285750">
              <a:buFont typeface="Arial" panose="020B0604020202020204" pitchFamily="34" charset="0"/>
              <a:buChar char="•"/>
            </a:pPr>
            <a:endParaRPr lang="en-US" dirty="0">
              <a:solidFill>
                <a:schemeClr val="tx2"/>
              </a:solidFill>
            </a:endParaRPr>
          </a:p>
          <a:p>
            <a:pPr marL="285750" indent="-285750">
              <a:buFont typeface="Arial" panose="020B0604020202020204" pitchFamily="34" charset="0"/>
              <a:buChar char="•"/>
            </a:pPr>
            <a:r>
              <a:rPr lang="en-US" dirty="0">
                <a:solidFill>
                  <a:schemeClr val="tx2"/>
                </a:solidFill>
              </a:rPr>
              <a:t>Establish project schedule</a:t>
            </a:r>
          </a:p>
          <a:p>
            <a:pPr marL="285750" indent="-285750">
              <a:buFont typeface="Arial" panose="020B0604020202020204" pitchFamily="34" charset="0"/>
              <a:buChar char="•"/>
            </a:pPr>
            <a:r>
              <a:rPr lang="en-US" dirty="0">
                <a:solidFill>
                  <a:schemeClr val="tx2"/>
                </a:solidFill>
              </a:rPr>
              <a:t>Monitor progress to ensure conformance with project plan</a:t>
            </a:r>
          </a:p>
          <a:p>
            <a:pPr marL="285750" indent="-285750">
              <a:buFont typeface="Arial" panose="020B0604020202020204" pitchFamily="34" charset="0"/>
              <a:buChar char="•"/>
            </a:pPr>
            <a:r>
              <a:rPr lang="en-US" dirty="0">
                <a:solidFill>
                  <a:schemeClr val="tx2"/>
                </a:solidFill>
              </a:rPr>
              <a:t>Set deadlines</a:t>
            </a:r>
          </a:p>
          <a:p>
            <a:pPr marL="285750" indent="-285750">
              <a:buFont typeface="Arial" panose="020B0604020202020204" pitchFamily="34" charset="0"/>
              <a:buChar char="•"/>
            </a:pPr>
            <a:r>
              <a:rPr lang="en-US" dirty="0">
                <a:solidFill>
                  <a:schemeClr val="tx2"/>
                </a:solidFill>
              </a:rPr>
              <a:t>Lead meetings</a:t>
            </a:r>
          </a:p>
          <a:p>
            <a:pPr marL="285750" indent="-285750">
              <a:buFont typeface="Arial" panose="020B0604020202020204" pitchFamily="34" charset="0"/>
              <a:buChar char="•"/>
            </a:pPr>
            <a:r>
              <a:rPr lang="en-US" dirty="0">
                <a:solidFill>
                  <a:schemeClr val="tx2"/>
                </a:solidFill>
              </a:rPr>
              <a:t>Maintain meeting notes and Consensus Forms</a:t>
            </a:r>
          </a:p>
        </p:txBody>
      </p:sp>
      <p:pic>
        <p:nvPicPr>
          <p:cNvPr id="22" name="Picture Placeholder 21">
            <a:extLst>
              <a:ext uri="{FF2B5EF4-FFF2-40B4-BE49-F238E27FC236}">
                <a16:creationId xmlns:a16="http://schemas.microsoft.com/office/drawing/2014/main" id="{1FE267C5-8EFC-4ABA-9454-4583A462DE7A}"/>
              </a:ext>
            </a:extLst>
          </p:cNvPr>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l="8684" t="2697" r="8684" b="21620"/>
          <a:stretch/>
        </p:blipFill>
        <p:spPr>
          <a:xfrm>
            <a:off x="729517" y="2242771"/>
            <a:ext cx="1618334" cy="1877268"/>
          </a:xfrm>
          <a:ln>
            <a:solidFill>
              <a:schemeClr val="accent1"/>
            </a:solidFill>
          </a:ln>
        </p:spPr>
      </p:pic>
      <p:sp>
        <p:nvSpPr>
          <p:cNvPr id="4" name="Text Placeholder 3">
            <a:extLst>
              <a:ext uri="{FF2B5EF4-FFF2-40B4-BE49-F238E27FC236}">
                <a16:creationId xmlns:a16="http://schemas.microsoft.com/office/drawing/2014/main" id="{BAB7C7EA-7CDF-4BE4-A02E-2E2E814F8347}"/>
              </a:ext>
            </a:extLst>
          </p:cNvPr>
          <p:cNvSpPr>
            <a:spLocks noGrp="1"/>
          </p:cNvSpPr>
          <p:nvPr>
            <p:ph type="body" sz="quarter" idx="10"/>
          </p:nvPr>
        </p:nvSpPr>
        <p:spPr>
          <a:xfrm>
            <a:off x="3581772" y="353219"/>
            <a:ext cx="5047503" cy="531812"/>
          </a:xfrm>
        </p:spPr>
        <p:txBody>
          <a:bodyPr/>
          <a:lstStyle/>
          <a:p>
            <a:r>
              <a:rPr lang="en-US" sz="4400" b="0" dirty="0">
                <a:solidFill>
                  <a:schemeClr val="tx1"/>
                </a:solidFill>
              </a:rPr>
              <a:t>DE2 RAVE</a:t>
            </a:r>
          </a:p>
        </p:txBody>
      </p:sp>
      <p:sp>
        <p:nvSpPr>
          <p:cNvPr id="5" name="Text Placeholder 4">
            <a:extLst>
              <a:ext uri="{FF2B5EF4-FFF2-40B4-BE49-F238E27FC236}">
                <a16:creationId xmlns:a16="http://schemas.microsoft.com/office/drawing/2014/main" id="{C3076F8A-2440-426D-9B5E-9C1410F7F983}"/>
              </a:ext>
            </a:extLst>
          </p:cNvPr>
          <p:cNvSpPr>
            <a:spLocks noGrp="1"/>
          </p:cNvSpPr>
          <p:nvPr>
            <p:ph type="body" sz="quarter" idx="11"/>
          </p:nvPr>
        </p:nvSpPr>
        <p:spPr>
          <a:xfrm>
            <a:off x="3176548" y="1037095"/>
            <a:ext cx="5857953" cy="444126"/>
          </a:xfrm>
        </p:spPr>
        <p:txBody>
          <a:bodyPr/>
          <a:lstStyle/>
          <a:p>
            <a:r>
              <a:rPr lang="en-US" sz="2400" dirty="0">
                <a:solidFill>
                  <a:schemeClr val="tx1"/>
                </a:solidFill>
              </a:rPr>
              <a:t>MEET OUR TEAM</a:t>
            </a:r>
            <a:r>
              <a:rPr lang="en-US" sz="2200" dirty="0">
                <a:solidFill>
                  <a:schemeClr val="tx1"/>
                </a:solidFill>
              </a:rPr>
              <a:t> </a:t>
            </a:r>
          </a:p>
        </p:txBody>
      </p:sp>
      <p:sp>
        <p:nvSpPr>
          <p:cNvPr id="59" name="Text Placeholder 58">
            <a:extLst>
              <a:ext uri="{FF2B5EF4-FFF2-40B4-BE49-F238E27FC236}">
                <a16:creationId xmlns:a16="http://schemas.microsoft.com/office/drawing/2014/main" id="{9A02FEED-7A4C-4A2C-B795-6450B50F3C03}"/>
              </a:ext>
            </a:extLst>
          </p:cNvPr>
          <p:cNvSpPr>
            <a:spLocks noGrp="1"/>
          </p:cNvSpPr>
          <p:nvPr>
            <p:ph type="body" sz="quarter" idx="16"/>
          </p:nvPr>
        </p:nvSpPr>
        <p:spPr>
          <a:xfrm>
            <a:off x="352073" y="5657913"/>
            <a:ext cx="2373221" cy="301557"/>
          </a:xfrm>
        </p:spPr>
        <p:txBody>
          <a:bodyPr/>
          <a:lstStyle/>
          <a:p>
            <a:r>
              <a:rPr lang="en-US" sz="2300" dirty="0">
                <a:solidFill>
                  <a:schemeClr val="accent4"/>
                </a:solidFill>
              </a:rPr>
              <a:t>Charu Malhotra</a:t>
            </a:r>
          </a:p>
        </p:txBody>
      </p:sp>
      <p:sp>
        <p:nvSpPr>
          <p:cNvPr id="60" name="Text Placeholder 59">
            <a:extLst>
              <a:ext uri="{FF2B5EF4-FFF2-40B4-BE49-F238E27FC236}">
                <a16:creationId xmlns:a16="http://schemas.microsoft.com/office/drawing/2014/main" id="{8FDA74B8-B72C-4CF3-8028-3C25C6CE68C5}"/>
              </a:ext>
            </a:extLst>
          </p:cNvPr>
          <p:cNvSpPr>
            <a:spLocks noGrp="1"/>
          </p:cNvSpPr>
          <p:nvPr>
            <p:ph type="body" sz="quarter" idx="17"/>
          </p:nvPr>
        </p:nvSpPr>
        <p:spPr>
          <a:xfrm>
            <a:off x="474260" y="5454658"/>
            <a:ext cx="2140084" cy="301557"/>
          </a:xfrm>
        </p:spPr>
        <p:txBody>
          <a:bodyPr/>
          <a:lstStyle/>
          <a:p>
            <a:r>
              <a:rPr lang="en-US" sz="2000" dirty="0"/>
              <a:t>…..</a:t>
            </a:r>
          </a:p>
        </p:txBody>
      </p:sp>
      <p:sp>
        <p:nvSpPr>
          <p:cNvPr id="62" name="Text Placeholder 61">
            <a:extLst>
              <a:ext uri="{FF2B5EF4-FFF2-40B4-BE49-F238E27FC236}">
                <a16:creationId xmlns:a16="http://schemas.microsoft.com/office/drawing/2014/main" id="{03BE3B31-02D1-4BF3-BDC7-FB706F971AB0}"/>
              </a:ext>
            </a:extLst>
          </p:cNvPr>
          <p:cNvSpPr>
            <a:spLocks noGrp="1"/>
          </p:cNvSpPr>
          <p:nvPr>
            <p:ph type="body" sz="quarter" idx="19"/>
          </p:nvPr>
        </p:nvSpPr>
        <p:spPr>
          <a:xfrm>
            <a:off x="2643119" y="5652567"/>
            <a:ext cx="2436343" cy="301557"/>
          </a:xfrm>
        </p:spPr>
        <p:txBody>
          <a:bodyPr/>
          <a:lstStyle/>
          <a:p>
            <a:r>
              <a:rPr lang="en-US" sz="2300" dirty="0">
                <a:solidFill>
                  <a:schemeClr val="accent4"/>
                </a:solidFill>
              </a:rPr>
              <a:t>Jack Pearson</a:t>
            </a:r>
          </a:p>
        </p:txBody>
      </p:sp>
      <p:sp>
        <p:nvSpPr>
          <p:cNvPr id="65" name="Text Placeholder 64">
            <a:extLst>
              <a:ext uri="{FF2B5EF4-FFF2-40B4-BE49-F238E27FC236}">
                <a16:creationId xmlns:a16="http://schemas.microsoft.com/office/drawing/2014/main" id="{4A60EBD7-C77D-462D-A007-3B67BAA7E6A2}"/>
              </a:ext>
            </a:extLst>
          </p:cNvPr>
          <p:cNvSpPr>
            <a:spLocks noGrp="1"/>
          </p:cNvSpPr>
          <p:nvPr>
            <p:ph type="body" sz="quarter" idx="22"/>
          </p:nvPr>
        </p:nvSpPr>
        <p:spPr>
          <a:xfrm>
            <a:off x="4743368" y="5657912"/>
            <a:ext cx="2724309" cy="301557"/>
          </a:xfrm>
        </p:spPr>
        <p:txBody>
          <a:bodyPr/>
          <a:lstStyle/>
          <a:p>
            <a:r>
              <a:rPr lang="en-US" sz="2300" spc="-150" dirty="0">
                <a:solidFill>
                  <a:schemeClr val="accent4"/>
                </a:solidFill>
              </a:rPr>
              <a:t>Harsh </a:t>
            </a:r>
            <a:r>
              <a:rPr lang="en-US" sz="2300" spc="-150" dirty="0" err="1">
                <a:solidFill>
                  <a:schemeClr val="accent4"/>
                </a:solidFill>
              </a:rPr>
              <a:t>Chakhaiyar</a:t>
            </a:r>
            <a:endParaRPr lang="en-US" sz="2300" spc="-150" dirty="0">
              <a:solidFill>
                <a:schemeClr val="accent4"/>
              </a:solidFill>
            </a:endParaRPr>
          </a:p>
        </p:txBody>
      </p:sp>
      <p:sp>
        <p:nvSpPr>
          <p:cNvPr id="66" name="Text Placeholder 65">
            <a:extLst>
              <a:ext uri="{FF2B5EF4-FFF2-40B4-BE49-F238E27FC236}">
                <a16:creationId xmlns:a16="http://schemas.microsoft.com/office/drawing/2014/main" id="{56C9090C-BB04-4969-8143-4391C001FDDE}"/>
              </a:ext>
            </a:extLst>
          </p:cNvPr>
          <p:cNvSpPr>
            <a:spLocks noGrp="1"/>
          </p:cNvSpPr>
          <p:nvPr>
            <p:ph type="body" sz="quarter" idx="23"/>
          </p:nvPr>
        </p:nvSpPr>
        <p:spPr>
          <a:xfrm>
            <a:off x="4700587" y="6003468"/>
            <a:ext cx="2790825" cy="301557"/>
          </a:xfrm>
        </p:spPr>
        <p:txBody>
          <a:bodyPr/>
          <a:lstStyle/>
          <a:p>
            <a:r>
              <a:rPr lang="en-US" sz="2000" dirty="0">
                <a:solidFill>
                  <a:schemeClr val="tx1"/>
                </a:solidFill>
              </a:rPr>
              <a:t>Design Manager</a:t>
            </a:r>
          </a:p>
        </p:txBody>
      </p:sp>
      <p:sp>
        <p:nvSpPr>
          <p:cNvPr id="68" name="Text Placeholder 67">
            <a:extLst>
              <a:ext uri="{FF2B5EF4-FFF2-40B4-BE49-F238E27FC236}">
                <a16:creationId xmlns:a16="http://schemas.microsoft.com/office/drawing/2014/main" id="{657C5AB0-8240-4C2D-8D29-0F5037D74A25}"/>
              </a:ext>
            </a:extLst>
          </p:cNvPr>
          <p:cNvSpPr>
            <a:spLocks noGrp="1"/>
          </p:cNvSpPr>
          <p:nvPr>
            <p:ph type="body" sz="quarter" idx="25"/>
          </p:nvPr>
        </p:nvSpPr>
        <p:spPr>
          <a:xfrm>
            <a:off x="7306659" y="5657911"/>
            <a:ext cx="2140084" cy="301557"/>
          </a:xfrm>
        </p:spPr>
        <p:txBody>
          <a:bodyPr/>
          <a:lstStyle/>
          <a:p>
            <a:r>
              <a:rPr lang="en-US" sz="2300" dirty="0"/>
              <a:t>Ravi </a:t>
            </a:r>
            <a:r>
              <a:rPr lang="en-US" sz="2300" dirty="0" err="1"/>
              <a:t>Kodali</a:t>
            </a:r>
            <a:endParaRPr lang="en-US" sz="2300" dirty="0"/>
          </a:p>
        </p:txBody>
      </p:sp>
      <p:sp>
        <p:nvSpPr>
          <p:cNvPr id="69" name="Text Placeholder 68">
            <a:extLst>
              <a:ext uri="{FF2B5EF4-FFF2-40B4-BE49-F238E27FC236}">
                <a16:creationId xmlns:a16="http://schemas.microsoft.com/office/drawing/2014/main" id="{8034F08C-3D2E-4F9D-83C2-629E4219E50B}"/>
              </a:ext>
            </a:extLst>
          </p:cNvPr>
          <p:cNvSpPr>
            <a:spLocks noGrp="1"/>
          </p:cNvSpPr>
          <p:nvPr>
            <p:ph type="body" sz="quarter" idx="26"/>
          </p:nvPr>
        </p:nvSpPr>
        <p:spPr>
          <a:xfrm>
            <a:off x="7332988" y="6001253"/>
            <a:ext cx="2140084" cy="301557"/>
          </a:xfrm>
        </p:spPr>
        <p:txBody>
          <a:bodyPr/>
          <a:lstStyle/>
          <a:p>
            <a:r>
              <a:rPr lang="en-US" sz="2000" dirty="0">
                <a:solidFill>
                  <a:schemeClr val="tx1"/>
                </a:solidFill>
              </a:rPr>
              <a:t>Technical Expert</a:t>
            </a:r>
          </a:p>
        </p:txBody>
      </p:sp>
      <p:sp>
        <p:nvSpPr>
          <p:cNvPr id="8" name="Rectangle 7">
            <a:extLst>
              <a:ext uri="{FF2B5EF4-FFF2-40B4-BE49-F238E27FC236}">
                <a16:creationId xmlns:a16="http://schemas.microsoft.com/office/drawing/2014/main" id="{CB07A294-F9C1-4ED9-8E13-A5D3B8F67EEA}"/>
              </a:ext>
            </a:extLst>
          </p:cNvPr>
          <p:cNvSpPr/>
          <p:nvPr/>
        </p:nvSpPr>
        <p:spPr>
          <a:xfrm>
            <a:off x="1" y="581025"/>
            <a:ext cx="4267199"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640C9494-1832-4A1E-AD27-F70C0C667AB0}"/>
              </a:ext>
            </a:extLst>
          </p:cNvPr>
          <p:cNvSpPr/>
          <p:nvPr/>
        </p:nvSpPr>
        <p:spPr>
          <a:xfrm>
            <a:off x="7924800" y="581025"/>
            <a:ext cx="4267200"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Placeholder 45">
            <a:extLst>
              <a:ext uri="{FF2B5EF4-FFF2-40B4-BE49-F238E27FC236}">
                <a16:creationId xmlns:a16="http://schemas.microsoft.com/office/drawing/2014/main" id="{BA025E42-429D-4CD4-A9B8-AABA02F1B2BC}"/>
              </a:ext>
            </a:extLst>
          </p:cNvPr>
          <p:cNvPicPr>
            <a:picLocks noChangeAspect="1"/>
          </p:cNvPicPr>
          <p:nvPr/>
        </p:nvPicPr>
        <p:blipFill>
          <a:blip r:embed="rId4">
            <a:extLst>
              <a:ext uri="{28A0092B-C50C-407E-A947-70E740481C1C}">
                <a14:useLocalDpi xmlns:a14="http://schemas.microsoft.com/office/drawing/2010/main" val="0"/>
              </a:ext>
            </a:extLst>
          </a:blip>
          <a:srcRect l="8124" r="8124"/>
          <a:stretch>
            <a:fillRect/>
          </a:stretch>
        </p:blipFill>
        <p:spPr>
          <a:xfrm>
            <a:off x="9925176" y="2242769"/>
            <a:ext cx="1618335" cy="1877269"/>
          </a:xfrm>
          <a:custGeom>
            <a:avLst/>
            <a:gdLst>
              <a:gd name="connsiteX0" fmla="*/ 1070042 w 2140085"/>
              <a:gd name="connsiteY0" fmla="*/ 0 h 2482499"/>
              <a:gd name="connsiteX1" fmla="*/ 2140085 w 2140085"/>
              <a:gd name="connsiteY1" fmla="*/ 535021 h 2482499"/>
              <a:gd name="connsiteX2" fmla="*/ 2140085 w 2140085"/>
              <a:gd name="connsiteY2" fmla="*/ 1947478 h 2482499"/>
              <a:gd name="connsiteX3" fmla="*/ 1070042 w 2140085"/>
              <a:gd name="connsiteY3" fmla="*/ 2482499 h 2482499"/>
              <a:gd name="connsiteX4" fmla="*/ 0 w 2140085"/>
              <a:gd name="connsiteY4" fmla="*/ 1947478 h 2482499"/>
              <a:gd name="connsiteX5" fmla="*/ 0 w 2140085"/>
              <a:gd name="connsiteY5" fmla="*/ 535021 h 248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0085" h="2482499">
                <a:moveTo>
                  <a:pt x="1070042" y="0"/>
                </a:moveTo>
                <a:lnTo>
                  <a:pt x="2140085" y="535021"/>
                </a:lnTo>
                <a:lnTo>
                  <a:pt x="2140085" y="1947478"/>
                </a:lnTo>
                <a:lnTo>
                  <a:pt x="1070042" y="2482499"/>
                </a:lnTo>
                <a:lnTo>
                  <a:pt x="0" y="1947478"/>
                </a:lnTo>
                <a:lnTo>
                  <a:pt x="0" y="535021"/>
                </a:lnTo>
                <a:close/>
              </a:path>
            </a:pathLst>
          </a:custGeom>
          <a:ln w="38100">
            <a:solidFill>
              <a:schemeClr val="accent1"/>
            </a:solidFill>
          </a:ln>
        </p:spPr>
      </p:pic>
      <p:sp>
        <p:nvSpPr>
          <p:cNvPr id="25" name="Text Placeholder 67">
            <a:extLst>
              <a:ext uri="{FF2B5EF4-FFF2-40B4-BE49-F238E27FC236}">
                <a16:creationId xmlns:a16="http://schemas.microsoft.com/office/drawing/2014/main" id="{64943766-BC45-45A4-98C4-0B6603E748F8}"/>
              </a:ext>
            </a:extLst>
          </p:cNvPr>
          <p:cNvSpPr txBox="1">
            <a:spLocks/>
          </p:cNvSpPr>
          <p:nvPr/>
        </p:nvSpPr>
        <p:spPr>
          <a:xfrm>
            <a:off x="9243069" y="5652567"/>
            <a:ext cx="2982543" cy="301557"/>
          </a:xfrm>
          <a:prstGeom prst="rect">
            <a:avLst/>
          </a:prstGeom>
        </p:spPr>
        <p:txBody>
          <a:bodyPr/>
          <a:lstStyle>
            <a:lvl1pPr marL="0" indent="0" algn="ctr" defTabSz="914400" rtl="0" eaLnBrk="1" latinLnBrk="0" hangingPunct="1">
              <a:lnSpc>
                <a:spcPts val="1920"/>
              </a:lnSpc>
              <a:spcBef>
                <a:spcPts val="0"/>
              </a:spcBef>
              <a:buFont typeface="Arial" panose="020B0604020202020204" pitchFamily="34" charset="0"/>
              <a:buNone/>
              <a:defRPr sz="1600" b="1" kern="1200">
                <a:solidFill>
                  <a:schemeClr val="accent4"/>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300" spc="-150" dirty="0"/>
              <a:t>Swetha Rajagopalan</a:t>
            </a:r>
          </a:p>
        </p:txBody>
      </p:sp>
      <p:sp>
        <p:nvSpPr>
          <p:cNvPr id="27" name="Text Placeholder 68">
            <a:extLst>
              <a:ext uri="{FF2B5EF4-FFF2-40B4-BE49-F238E27FC236}">
                <a16:creationId xmlns:a16="http://schemas.microsoft.com/office/drawing/2014/main" id="{406B7CFC-1182-4A69-86B2-DBDF041925E7}"/>
              </a:ext>
            </a:extLst>
          </p:cNvPr>
          <p:cNvSpPr txBox="1">
            <a:spLocks/>
          </p:cNvSpPr>
          <p:nvPr/>
        </p:nvSpPr>
        <p:spPr>
          <a:xfrm>
            <a:off x="9577655" y="6001252"/>
            <a:ext cx="2313373" cy="301557"/>
          </a:xfrm>
          <a:prstGeom prst="rect">
            <a:avLst/>
          </a:prstGeom>
        </p:spPr>
        <p:txBody>
          <a:bodyPr/>
          <a:lstStyle>
            <a:lvl1pPr marL="0" indent="0" algn="ctr" defTabSz="914400" rtl="0" eaLnBrk="1" latinLnBrk="0" hangingPunct="1">
              <a:lnSpc>
                <a:spcPts val="1920"/>
              </a:lnSpc>
              <a:spcBef>
                <a:spcPts val="0"/>
              </a:spcBef>
              <a:buFont typeface="Arial" panose="020B0604020202020204" pitchFamily="34" charset="0"/>
              <a:buNone/>
              <a:defRPr sz="1400" b="0" kern="1200">
                <a:solidFill>
                  <a:schemeClr val="accent4">
                    <a:lumMod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chemeClr val="tx1"/>
                </a:solidFill>
              </a:rPr>
              <a:t>Risk Manager</a:t>
            </a:r>
          </a:p>
        </p:txBody>
      </p:sp>
      <p:pic>
        <p:nvPicPr>
          <p:cNvPr id="46" name="Picture Placeholder 45">
            <a:extLst>
              <a:ext uri="{FF2B5EF4-FFF2-40B4-BE49-F238E27FC236}">
                <a16:creationId xmlns:a16="http://schemas.microsoft.com/office/drawing/2014/main" id="{C70C5346-F614-4153-AA7B-40FE84B4CE63}"/>
              </a:ext>
            </a:extLst>
          </p:cNvPr>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l="8124" r="8124"/>
          <a:stretch>
            <a:fillRect/>
          </a:stretch>
        </p:blipFill>
        <p:spPr>
          <a:xfrm>
            <a:off x="7567534" y="2242770"/>
            <a:ext cx="1618335" cy="1877269"/>
          </a:xfrm>
          <a:ln>
            <a:solidFill>
              <a:schemeClr val="accent1"/>
            </a:solidFill>
          </a:ln>
        </p:spPr>
      </p:pic>
      <p:sp>
        <p:nvSpPr>
          <p:cNvPr id="3" name="Text Placeholder 2">
            <a:extLst>
              <a:ext uri="{FF2B5EF4-FFF2-40B4-BE49-F238E27FC236}">
                <a16:creationId xmlns:a16="http://schemas.microsoft.com/office/drawing/2014/main" id="{27528049-6798-486F-9004-680DCB76F79A}"/>
              </a:ext>
            </a:extLst>
          </p:cNvPr>
          <p:cNvSpPr>
            <a:spLocks noGrp="1"/>
          </p:cNvSpPr>
          <p:nvPr>
            <p:ph type="body" sz="quarter" idx="20"/>
          </p:nvPr>
        </p:nvSpPr>
        <p:spPr>
          <a:xfrm>
            <a:off x="2864039" y="6001253"/>
            <a:ext cx="2140084" cy="301557"/>
          </a:xfrm>
        </p:spPr>
        <p:txBody>
          <a:bodyPr/>
          <a:lstStyle/>
          <a:p>
            <a:r>
              <a:rPr lang="en-US" sz="2000" dirty="0">
                <a:solidFill>
                  <a:schemeClr val="tx1"/>
                </a:solidFill>
              </a:rPr>
              <a:t>Project Manager</a:t>
            </a:r>
          </a:p>
        </p:txBody>
      </p:sp>
      <p:sp>
        <p:nvSpPr>
          <p:cNvPr id="32" name="Text Placeholder 2">
            <a:extLst>
              <a:ext uri="{FF2B5EF4-FFF2-40B4-BE49-F238E27FC236}">
                <a16:creationId xmlns:a16="http://schemas.microsoft.com/office/drawing/2014/main" id="{4185FE33-EAAA-4601-A264-15F8BC34C892}"/>
              </a:ext>
            </a:extLst>
          </p:cNvPr>
          <p:cNvSpPr txBox="1">
            <a:spLocks/>
          </p:cNvSpPr>
          <p:nvPr/>
        </p:nvSpPr>
        <p:spPr>
          <a:xfrm>
            <a:off x="468641" y="6001251"/>
            <a:ext cx="2174478" cy="301557"/>
          </a:xfrm>
          <a:prstGeom prst="rect">
            <a:avLst/>
          </a:prstGeom>
        </p:spPr>
        <p:txBody>
          <a:bodyPr/>
          <a:lstStyle>
            <a:lvl1pPr marL="0" indent="0" algn="ctr" defTabSz="914400" rtl="0" eaLnBrk="1" latinLnBrk="0" hangingPunct="1">
              <a:lnSpc>
                <a:spcPts val="1920"/>
              </a:lnSpc>
              <a:spcBef>
                <a:spcPts val="0"/>
              </a:spcBef>
              <a:buFont typeface="Arial" panose="020B0604020202020204" pitchFamily="34" charset="0"/>
              <a:buNone/>
              <a:defRPr sz="1400" b="0" kern="1200">
                <a:solidFill>
                  <a:schemeClr val="accent2">
                    <a:lumMod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chemeClr val="tx1"/>
                </a:solidFill>
              </a:rPr>
              <a:t>Creative Manager</a:t>
            </a:r>
          </a:p>
        </p:txBody>
      </p:sp>
      <p:pic>
        <p:nvPicPr>
          <p:cNvPr id="17" name="Picture Placeholder 16" descr="A person wearing a suit and tie smiling at the camera&#10;&#10;Description automatically generated">
            <a:extLst>
              <a:ext uri="{FF2B5EF4-FFF2-40B4-BE49-F238E27FC236}">
                <a16:creationId xmlns:a16="http://schemas.microsoft.com/office/drawing/2014/main" id="{FA62291D-AE87-4FFB-8989-EAC3E9158FD4}"/>
              </a:ext>
            </a:extLst>
          </p:cNvPr>
          <p:cNvPicPr>
            <a:picLocks noGrp="1" noChangeAspect="1"/>
          </p:cNvPicPr>
          <p:nvPr>
            <p:ph type="pic" sz="quarter" idx="13"/>
          </p:nvPr>
        </p:nvPicPr>
        <p:blipFill rotWithShape="1">
          <a:blip r:embed="rId5">
            <a:extLst>
              <a:ext uri="{28A0092B-C50C-407E-A947-70E740481C1C}">
                <a14:useLocalDpi xmlns:a14="http://schemas.microsoft.com/office/drawing/2010/main" val="0"/>
              </a:ext>
            </a:extLst>
          </a:blip>
          <a:srcRect l="104" t="-515" b="-801"/>
          <a:stretch/>
        </p:blipFill>
        <p:spPr>
          <a:xfrm>
            <a:off x="3019051" y="2236956"/>
            <a:ext cx="1645509" cy="1883082"/>
          </a:xfrm>
          <a:ln>
            <a:solidFill>
              <a:schemeClr val="accent1"/>
            </a:solidFill>
          </a:ln>
        </p:spPr>
      </p:pic>
      <p:pic>
        <p:nvPicPr>
          <p:cNvPr id="15" name="Picture Placeholder 14" descr="A person wearing a suit and tie smiling at the camera&#10;&#10;Description automatically generated">
            <a:extLst>
              <a:ext uri="{FF2B5EF4-FFF2-40B4-BE49-F238E27FC236}">
                <a16:creationId xmlns:a16="http://schemas.microsoft.com/office/drawing/2014/main" id="{A0E5AB81-8F1F-440D-BD94-8450C0E82441}"/>
              </a:ext>
            </a:extLst>
          </p:cNvPr>
          <p:cNvPicPr>
            <a:picLocks noGrp="1" noChangeAspect="1"/>
          </p:cNvPicPr>
          <p:nvPr>
            <p:ph type="pic" sz="quarter" idx="14"/>
          </p:nvPr>
        </p:nvPicPr>
        <p:blipFill rotWithShape="1">
          <a:blip r:embed="rId6">
            <a:extLst>
              <a:ext uri="{28A0092B-C50C-407E-A947-70E740481C1C}">
                <a14:useLocalDpi xmlns:a14="http://schemas.microsoft.com/office/drawing/2010/main" val="0"/>
              </a:ext>
            </a:extLst>
          </a:blip>
          <a:srcRect t="-1118" b="6491"/>
          <a:stretch/>
        </p:blipFill>
        <p:spPr>
          <a:xfrm>
            <a:off x="5327852" y="2236956"/>
            <a:ext cx="1555340" cy="1883082"/>
          </a:xfrm>
        </p:spPr>
      </p:pic>
      <p:sp>
        <p:nvSpPr>
          <p:cNvPr id="40" name="Slide Number Placeholder 8">
            <a:extLst>
              <a:ext uri="{FF2B5EF4-FFF2-40B4-BE49-F238E27FC236}">
                <a16:creationId xmlns:a16="http://schemas.microsoft.com/office/drawing/2014/main" id="{D955FA02-5C99-4E31-B87D-4BD1F89B07B5}"/>
              </a:ext>
            </a:extLst>
          </p:cNvPr>
          <p:cNvSpPr txBox="1">
            <a:spLocks/>
          </p:cNvSpPr>
          <p:nvPr/>
        </p:nvSpPr>
        <p:spPr>
          <a:xfrm>
            <a:off x="11434595" y="6374030"/>
            <a:ext cx="731600" cy="524800"/>
          </a:xfrm>
          <a:custGeom>
            <a:avLst/>
            <a:gdLst>
              <a:gd name="connsiteX0" fmla="*/ 1070042 w 2140085"/>
              <a:gd name="connsiteY0" fmla="*/ 0 h 2482499"/>
              <a:gd name="connsiteX1" fmla="*/ 2140085 w 2140085"/>
              <a:gd name="connsiteY1" fmla="*/ 535021 h 2482499"/>
              <a:gd name="connsiteX2" fmla="*/ 2140085 w 2140085"/>
              <a:gd name="connsiteY2" fmla="*/ 1947478 h 2482499"/>
              <a:gd name="connsiteX3" fmla="*/ 1070042 w 2140085"/>
              <a:gd name="connsiteY3" fmla="*/ 2482499 h 2482499"/>
              <a:gd name="connsiteX4" fmla="*/ 0 w 2140085"/>
              <a:gd name="connsiteY4" fmla="*/ 1947478 h 2482499"/>
              <a:gd name="connsiteX5" fmla="*/ 0 w 2140085"/>
              <a:gd name="connsiteY5" fmla="*/ 535021 h 248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0085" h="2482499">
                <a:moveTo>
                  <a:pt x="1070042" y="0"/>
                </a:moveTo>
                <a:lnTo>
                  <a:pt x="2140085" y="535021"/>
                </a:lnTo>
                <a:lnTo>
                  <a:pt x="2140085" y="1947478"/>
                </a:lnTo>
                <a:lnTo>
                  <a:pt x="1070042" y="2482499"/>
                </a:lnTo>
                <a:lnTo>
                  <a:pt x="0" y="1947478"/>
                </a:lnTo>
                <a:lnTo>
                  <a:pt x="0" y="535021"/>
                </a:lnTo>
                <a:close/>
              </a:path>
            </a:pathLst>
          </a:custGeom>
        </p:spPr>
        <p:txBody>
          <a:bodyPr/>
          <a:lstStyle>
            <a:lvl1pPr indent="0" algn="ctr">
              <a:lnSpc>
                <a:spcPts val="1920"/>
              </a:lnSpc>
              <a:spcBef>
                <a:spcPts val="0"/>
              </a:spcBef>
              <a:buFont typeface="Arial" panose="020B0604020202020204" pitchFamily="34" charset="0"/>
              <a:buNone/>
              <a:defRPr sz="2000" b="0">
                <a:latin typeface="Open Sans" panose="020B0606030504020204" pitchFamily="34" charset="0"/>
                <a:ea typeface="Open Sans" panose="020B0606030504020204" pitchFamily="34" charset="0"/>
                <a:cs typeface="Open Sans" panose="020B0606030504020204" pitchFamily="34" charset="0"/>
              </a:defRPr>
            </a:lvl1pPr>
            <a:lvl2pPr indent="0">
              <a:lnSpc>
                <a:spcPct val="90000"/>
              </a:lnSpc>
              <a:spcBef>
                <a:spcPts val="500"/>
              </a:spcBef>
              <a:buFont typeface="Arial" panose="020B0604020202020204" pitchFamily="34" charset="0"/>
              <a:buNone/>
              <a:defRPr sz="2400"/>
            </a:lvl2pPr>
            <a:lvl3pPr indent="0">
              <a:lnSpc>
                <a:spcPct val="90000"/>
              </a:lnSpc>
              <a:spcBef>
                <a:spcPts val="500"/>
              </a:spcBef>
              <a:buFont typeface="Arial" panose="020B0604020202020204" pitchFamily="34" charset="0"/>
              <a:buNone/>
              <a:defRPr sz="2000"/>
            </a:lvl3pPr>
            <a:lvl4pPr indent="0">
              <a:lnSpc>
                <a:spcPct val="90000"/>
              </a:lnSpc>
              <a:spcBef>
                <a:spcPts val="500"/>
              </a:spcBef>
              <a:buFont typeface="Arial" panose="020B0604020202020204" pitchFamily="34" charset="0"/>
              <a:buNone/>
            </a:lvl4pPr>
            <a:lvl5pPr indent="0">
              <a:lnSpc>
                <a:spcPct val="90000"/>
              </a:lnSpc>
              <a:spcBef>
                <a:spcPts val="500"/>
              </a:spcBef>
              <a:buFont typeface="Arial" panose="020B0604020202020204" pitchFamily="34" charset="0"/>
              <a:buNone/>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fld id="{00000000-1234-1234-1234-123412341234}" type="slidenum">
              <a:rPr lang="en" smtClean="0"/>
              <a:pPr/>
              <a:t>11</a:t>
            </a:fld>
            <a:endParaRPr lang="en" dirty="0"/>
          </a:p>
        </p:txBody>
      </p:sp>
    </p:spTree>
    <p:extLst>
      <p:ext uri="{BB962C8B-B14F-4D97-AF65-F5344CB8AC3E}">
        <p14:creationId xmlns:p14="http://schemas.microsoft.com/office/powerpoint/2010/main" val="3863086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1000" fill="hold"/>
                                        <p:tgtEl>
                                          <p:spTgt spid="22"/>
                                        </p:tgtEl>
                                      </p:cBhvr>
                                      <p:by x="50000" y="50000"/>
                                    </p:animScale>
                                  </p:childTnLst>
                                </p:cTn>
                              </p:par>
                              <p:par>
                                <p:cTn id="7" presetID="64" presetClass="path" presetSubtype="0" fill="hold" nodeType="withEffect">
                                  <p:stCondLst>
                                    <p:cond delay="0"/>
                                  </p:stCondLst>
                                  <p:childTnLst>
                                    <p:animMotion origin="layout" path="M 0.00026 0.06319 L 0.00026 -0.18681 " pathEditMode="relative" rAng="0" ptsTypes="AA">
                                      <p:cBhvr>
                                        <p:cTn id="8" dur="1000" fill="hold"/>
                                        <p:tgtEl>
                                          <p:spTgt spid="22"/>
                                        </p:tgtEl>
                                        <p:attrNameLst>
                                          <p:attrName>ppt_x</p:attrName>
                                          <p:attrName>ppt_y</p:attrName>
                                        </p:attrNameLst>
                                      </p:cBhvr>
                                      <p:rCtr x="0" y="-12500"/>
                                    </p:animMotion>
                                  </p:childTnLst>
                                </p:cTn>
                              </p:par>
                            </p:childTnLst>
                          </p:cTn>
                        </p:par>
                        <p:par>
                          <p:cTn id="9" fill="hold">
                            <p:stCondLst>
                              <p:cond delay="1000"/>
                            </p:stCondLst>
                            <p:childTnLst>
                              <p:par>
                                <p:cTn id="10" presetID="1" presetClass="entr" presetSubtype="0" fill="hold" grpId="0" nodeType="afterEffect">
                                  <p:stCondLst>
                                    <p:cond delay="0"/>
                                  </p:stCondLst>
                                  <p:childTnLst>
                                    <p:set>
                                      <p:cBhvr>
                                        <p:cTn id="11" dur="1" fill="hold">
                                          <p:stCondLst>
                                            <p:cond delay="0"/>
                                          </p:stCondLst>
                                        </p:cTn>
                                        <p:tgtEl>
                                          <p:spTgt spid="2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6" presetClass="emph" presetSubtype="0" fill="hold" nodeType="clickEffect">
                                  <p:stCondLst>
                                    <p:cond delay="0"/>
                                  </p:stCondLst>
                                  <p:childTnLst>
                                    <p:animScale>
                                      <p:cBhvr>
                                        <p:cTn id="15" dur="1000" fill="hold"/>
                                        <p:tgtEl>
                                          <p:spTgt spid="17"/>
                                        </p:tgtEl>
                                      </p:cBhvr>
                                      <p:by x="50000" y="50000"/>
                                    </p:animScale>
                                  </p:childTnLst>
                                </p:cTn>
                              </p:par>
                              <p:par>
                                <p:cTn id="16" presetID="64" presetClass="path" presetSubtype="0" fill="hold" nodeType="withEffect">
                                  <p:stCondLst>
                                    <p:cond delay="0"/>
                                  </p:stCondLst>
                                  <p:childTnLst>
                                    <p:animMotion origin="layout" path="M 0.00026 0.06319 L 0.00026 -0.18681 " pathEditMode="relative" rAng="0" ptsTypes="AA">
                                      <p:cBhvr>
                                        <p:cTn id="17" dur="1000" fill="hold"/>
                                        <p:tgtEl>
                                          <p:spTgt spid="17"/>
                                        </p:tgtEl>
                                        <p:attrNameLst>
                                          <p:attrName>ppt_x</p:attrName>
                                          <p:attrName>ppt_y</p:attrName>
                                        </p:attrNameLst>
                                      </p:cBhvr>
                                      <p:rCtr x="0" y="-12500"/>
                                    </p:animMotion>
                                  </p:childTnLst>
                                </p:cTn>
                              </p:par>
                            </p:childTnLst>
                          </p:cTn>
                        </p:par>
                        <p:par>
                          <p:cTn id="18" fill="hold">
                            <p:stCondLst>
                              <p:cond delay="1000"/>
                            </p:stCondLst>
                            <p:childTnLst>
                              <p:par>
                                <p:cTn id="19" presetID="1" presetClass="entr" presetSubtype="0"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6" presetClass="emph" presetSubtype="0" fill="hold" nodeType="clickEffect">
                                  <p:stCondLst>
                                    <p:cond delay="0"/>
                                  </p:stCondLst>
                                  <p:childTnLst>
                                    <p:animScale>
                                      <p:cBhvr>
                                        <p:cTn id="24" dur="1000" fill="hold"/>
                                        <p:tgtEl>
                                          <p:spTgt spid="15"/>
                                        </p:tgtEl>
                                      </p:cBhvr>
                                      <p:by x="50000" y="50000"/>
                                    </p:animScale>
                                  </p:childTnLst>
                                </p:cTn>
                              </p:par>
                              <p:par>
                                <p:cTn id="25" presetID="64" presetClass="path" presetSubtype="0" fill="hold" nodeType="withEffect">
                                  <p:stCondLst>
                                    <p:cond delay="0"/>
                                  </p:stCondLst>
                                  <p:childTnLst>
                                    <p:animMotion origin="layout" path="M 0.00026 0.06319 L 0.00026 -0.18681 " pathEditMode="relative" rAng="0" ptsTypes="AA">
                                      <p:cBhvr>
                                        <p:cTn id="26" dur="1000" fill="hold"/>
                                        <p:tgtEl>
                                          <p:spTgt spid="15"/>
                                        </p:tgtEl>
                                        <p:attrNameLst>
                                          <p:attrName>ppt_x</p:attrName>
                                          <p:attrName>ppt_y</p:attrName>
                                        </p:attrNameLst>
                                      </p:cBhvr>
                                      <p:rCtr x="0" y="-12500"/>
                                    </p:animMotion>
                                  </p:childTnLst>
                                </p:cTn>
                              </p:par>
                            </p:childTnLst>
                          </p:cTn>
                        </p:par>
                        <p:par>
                          <p:cTn id="27" fill="hold">
                            <p:stCondLst>
                              <p:cond delay="1000"/>
                            </p:stCondLst>
                            <p:childTnLst>
                              <p:par>
                                <p:cTn id="28" presetID="1" presetClass="entr" presetSubtype="0"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6" presetClass="emph" presetSubtype="0" fill="hold" nodeType="clickEffect">
                                  <p:stCondLst>
                                    <p:cond delay="0"/>
                                  </p:stCondLst>
                                  <p:childTnLst>
                                    <p:animScale>
                                      <p:cBhvr>
                                        <p:cTn id="33" dur="1000" fill="hold"/>
                                        <p:tgtEl>
                                          <p:spTgt spid="46"/>
                                        </p:tgtEl>
                                      </p:cBhvr>
                                      <p:by x="50000" y="50000"/>
                                    </p:animScale>
                                  </p:childTnLst>
                                </p:cTn>
                              </p:par>
                              <p:par>
                                <p:cTn id="34" presetID="64" presetClass="path" presetSubtype="0" fill="hold" nodeType="withEffect">
                                  <p:stCondLst>
                                    <p:cond delay="0"/>
                                  </p:stCondLst>
                                  <p:childTnLst>
                                    <p:animMotion origin="layout" path="M 0.00026 0.06319 L 0.00026 -0.18681 " pathEditMode="relative" rAng="0" ptsTypes="AA">
                                      <p:cBhvr>
                                        <p:cTn id="35" dur="1000" fill="hold"/>
                                        <p:tgtEl>
                                          <p:spTgt spid="46"/>
                                        </p:tgtEl>
                                        <p:attrNameLst>
                                          <p:attrName>ppt_x</p:attrName>
                                          <p:attrName>ppt_y</p:attrName>
                                        </p:attrNameLst>
                                      </p:cBhvr>
                                      <p:rCtr x="0" y="-12500"/>
                                    </p:animMotion>
                                  </p:childTnLst>
                                </p:cTn>
                              </p:par>
                            </p:childTnLst>
                          </p:cTn>
                        </p:par>
                        <p:par>
                          <p:cTn id="36" fill="hold">
                            <p:stCondLst>
                              <p:cond delay="1000"/>
                            </p:stCondLst>
                            <p:childTnLst>
                              <p:par>
                                <p:cTn id="37" presetID="1" presetClass="entr" presetSubtype="0"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6" presetClass="emph" presetSubtype="0" fill="hold" nodeType="clickEffect">
                                  <p:stCondLst>
                                    <p:cond delay="0"/>
                                  </p:stCondLst>
                                  <p:childTnLst>
                                    <p:animScale>
                                      <p:cBhvr>
                                        <p:cTn id="42" dur="1000" fill="hold"/>
                                        <p:tgtEl>
                                          <p:spTgt spid="23"/>
                                        </p:tgtEl>
                                      </p:cBhvr>
                                      <p:by x="50000" y="50000"/>
                                    </p:animScale>
                                  </p:childTnLst>
                                </p:cTn>
                              </p:par>
                              <p:par>
                                <p:cTn id="43" presetID="64" presetClass="path" presetSubtype="0" fill="hold" nodeType="withEffect">
                                  <p:stCondLst>
                                    <p:cond delay="0"/>
                                  </p:stCondLst>
                                  <p:childTnLst>
                                    <p:animMotion origin="layout" path="M 0.00026 0.06319 L 0.00026 -0.18681 " pathEditMode="relative" rAng="0" ptsTypes="AA">
                                      <p:cBhvr>
                                        <p:cTn id="44" dur="1000" fill="hold"/>
                                        <p:tgtEl>
                                          <p:spTgt spid="23"/>
                                        </p:tgtEl>
                                        <p:attrNameLst>
                                          <p:attrName>ppt_x</p:attrName>
                                          <p:attrName>ppt_y</p:attrName>
                                        </p:attrNameLst>
                                      </p:cBhvr>
                                      <p:rCtr x="0" y="-12500"/>
                                    </p:animMotion>
                                  </p:childTnLst>
                                </p:cTn>
                              </p:par>
                            </p:childTnLst>
                          </p:cTn>
                        </p:par>
                        <p:par>
                          <p:cTn id="45" fill="hold">
                            <p:stCondLst>
                              <p:cond delay="1000"/>
                            </p:stCondLst>
                            <p:childTnLst>
                              <p:par>
                                <p:cTn id="46" presetID="1" presetClass="entr" presetSubtype="0" fill="hold" grpId="0" nodeType="afterEffect">
                                  <p:stCondLst>
                                    <p:cond delay="0"/>
                                  </p:stCondLst>
                                  <p:childTnLst>
                                    <p:set>
                                      <p:cBhvr>
                                        <p:cTn id="47"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0" grpId="0" animBg="1"/>
      <p:bldP spid="28" grpId="0" animBg="1"/>
      <p:bldP spid="34" grpId="0" animBg="1"/>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1BA8F8EE-A66E-4143-87F6-29F6A9B73F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490" y="335016"/>
            <a:ext cx="11450471" cy="6050097"/>
          </a:xfrm>
          <a:prstGeom prst="rect">
            <a:avLst/>
          </a:prstGeom>
          <a:ln w="19050">
            <a:solidFill>
              <a:schemeClr val="tx1"/>
            </a:solidFill>
          </a:ln>
        </p:spPr>
      </p:pic>
      <p:sp>
        <p:nvSpPr>
          <p:cNvPr id="7" name="Slide Number Placeholder 6">
            <a:extLst>
              <a:ext uri="{FF2B5EF4-FFF2-40B4-BE49-F238E27FC236}">
                <a16:creationId xmlns:a16="http://schemas.microsoft.com/office/drawing/2014/main" id="{FF6E9E10-BE48-4987-8493-97E4CE0CF340}"/>
              </a:ext>
            </a:extLst>
          </p:cNvPr>
          <p:cNvSpPr>
            <a:spLocks noGrp="1"/>
          </p:cNvSpPr>
          <p:nvPr>
            <p:ph type="sldNum" sz="quarter" idx="12"/>
          </p:nvPr>
        </p:nvSpPr>
        <p:spPr/>
        <p:txBody>
          <a:bodyPr/>
          <a:lstStyle/>
          <a:p>
            <a:fld id="{BBEAC752-61B9-4568-A9D3-43D7B1E0F60E}" type="slidenum">
              <a:rPr lang="en-US" smtClean="0"/>
              <a:t>12</a:t>
            </a:fld>
            <a:endParaRPr lang="en-US"/>
          </a:p>
        </p:txBody>
      </p:sp>
      <p:sp>
        <p:nvSpPr>
          <p:cNvPr id="8" name="Slide Number Placeholder 8">
            <a:extLst>
              <a:ext uri="{FF2B5EF4-FFF2-40B4-BE49-F238E27FC236}">
                <a16:creationId xmlns:a16="http://schemas.microsoft.com/office/drawing/2014/main" id="{473369E8-4D9A-4860-AAD8-E2D3706D9034}"/>
              </a:ext>
            </a:extLst>
          </p:cNvPr>
          <p:cNvSpPr txBox="1">
            <a:spLocks/>
          </p:cNvSpPr>
          <p:nvPr/>
        </p:nvSpPr>
        <p:spPr>
          <a:xfrm>
            <a:off x="11336952" y="6385113"/>
            <a:ext cx="731600" cy="524800"/>
          </a:xfr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0000000-1234-1234-1234-123412341234}" type="slidenum">
              <a:rPr lang="en" smtClean="0"/>
              <a:pPr algn="r"/>
              <a:t>12</a:t>
            </a:fld>
            <a:endParaRPr lang="en" dirty="0"/>
          </a:p>
        </p:txBody>
      </p:sp>
    </p:spTree>
    <p:extLst>
      <p:ext uri="{BB962C8B-B14F-4D97-AF65-F5344CB8AC3E}">
        <p14:creationId xmlns:p14="http://schemas.microsoft.com/office/powerpoint/2010/main" val="6173503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ctrTitle"/>
          </p:nvPr>
        </p:nvSpPr>
        <p:spPr>
          <a:xfrm>
            <a:off x="415610" y="447676"/>
            <a:ext cx="11360779" cy="3281892"/>
          </a:xfrm>
          <a:prstGeom prst="rect">
            <a:avLst/>
          </a:prstGeom>
          <a:solidFill>
            <a:schemeClr val="tx1"/>
          </a:solidFill>
          <a:ln>
            <a:solidFill>
              <a:schemeClr val="tx1"/>
            </a:solidFill>
          </a:ln>
        </p:spPr>
        <p:txBody>
          <a:bodyPr spcFirstLastPara="1" wrap="square" lIns="121900" tIns="121900" rIns="121900" bIns="121900" anchor="b" anchorCtr="0">
            <a:noAutofit/>
          </a:bodyPr>
          <a:lstStyle/>
          <a:p>
            <a:pPr>
              <a:spcBef>
                <a:spcPts val="0"/>
              </a:spcBef>
            </a:pPr>
            <a:r>
              <a:rPr lang="en-US" dirty="0">
                <a:solidFill>
                  <a:schemeClr val="bg1"/>
                </a:solidFill>
                <a:latin typeface="Open Sans"/>
              </a:rPr>
              <a:t>Summary and Questions</a:t>
            </a:r>
            <a:endParaRPr dirty="0">
              <a:solidFill>
                <a:schemeClr val="bg1"/>
              </a:solidFill>
              <a:latin typeface="Open Sans"/>
            </a:endParaRPr>
          </a:p>
        </p:txBody>
      </p:sp>
      <p:sp>
        <p:nvSpPr>
          <p:cNvPr id="81" name="Google Shape;81;p17"/>
          <p:cNvSpPr txBox="1">
            <a:spLocks noGrp="1"/>
          </p:cNvSpPr>
          <p:nvPr>
            <p:ph type="subTitle" idx="1"/>
          </p:nvPr>
        </p:nvSpPr>
        <p:spPr>
          <a:xfrm>
            <a:off x="415600" y="3687233"/>
            <a:ext cx="11360789" cy="2723091"/>
          </a:xfrm>
          <a:prstGeom prst="rect">
            <a:avLst/>
          </a:prstGeom>
          <a:ln>
            <a:solidFill>
              <a:schemeClr val="tx1"/>
            </a:solidFill>
          </a:ln>
        </p:spPr>
        <p:txBody>
          <a:bodyPr spcFirstLastPara="1" wrap="square" lIns="121900" tIns="121900" rIns="121900" bIns="121900" anchor="t" anchorCtr="0">
            <a:noAutofit/>
          </a:bodyPr>
          <a:lstStyle/>
          <a:p>
            <a:pPr>
              <a:spcBef>
                <a:spcPts val="0"/>
              </a:spcBef>
            </a:pPr>
            <a:r>
              <a:rPr lang="en" dirty="0">
                <a:latin typeface="Open Sans"/>
              </a:rPr>
              <a:t>Part I</a:t>
            </a:r>
            <a:r>
              <a:rPr lang="en-US" dirty="0">
                <a:latin typeface="Open Sans"/>
              </a:rPr>
              <a:t>V</a:t>
            </a:r>
            <a:endParaRPr dirty="0">
              <a:latin typeface="Open Sans"/>
            </a:endParaRPr>
          </a:p>
        </p:txBody>
      </p:sp>
      <p:sp>
        <p:nvSpPr>
          <p:cNvPr id="6" name="Slide Number Placeholder 5">
            <a:extLst>
              <a:ext uri="{FF2B5EF4-FFF2-40B4-BE49-F238E27FC236}">
                <a16:creationId xmlns:a16="http://schemas.microsoft.com/office/drawing/2014/main" id="{345623BE-539C-4E28-83E1-9F44DB0CF033}"/>
              </a:ext>
            </a:extLst>
          </p:cNvPr>
          <p:cNvSpPr>
            <a:spLocks noGrp="1"/>
          </p:cNvSpPr>
          <p:nvPr>
            <p:ph type="sldNum" sz="quarter" idx="12"/>
          </p:nvPr>
        </p:nvSpPr>
        <p:spPr/>
        <p:txBody>
          <a:bodyPr/>
          <a:lstStyle/>
          <a:p>
            <a:fld id="{BBEAC752-61B9-4568-A9D3-43D7B1E0F60E}" type="slidenum">
              <a:rPr lang="en-US" smtClean="0"/>
              <a:t>13</a:t>
            </a:fld>
            <a:endParaRPr lang="en-US"/>
          </a:p>
        </p:txBody>
      </p:sp>
    </p:spTree>
    <p:extLst>
      <p:ext uri="{BB962C8B-B14F-4D97-AF65-F5344CB8AC3E}">
        <p14:creationId xmlns:p14="http://schemas.microsoft.com/office/powerpoint/2010/main" val="18149952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AB7C7EA-7CDF-4BE4-A02E-2E2E814F8347}"/>
              </a:ext>
            </a:extLst>
          </p:cNvPr>
          <p:cNvSpPr>
            <a:spLocks noGrp="1"/>
          </p:cNvSpPr>
          <p:nvPr>
            <p:ph type="body" sz="quarter" idx="10"/>
          </p:nvPr>
        </p:nvSpPr>
        <p:spPr>
          <a:xfrm>
            <a:off x="3581772" y="353219"/>
            <a:ext cx="5047503" cy="531812"/>
          </a:xfrm>
        </p:spPr>
        <p:txBody>
          <a:bodyPr/>
          <a:lstStyle/>
          <a:p>
            <a:r>
              <a:rPr lang="en-US" sz="4400" b="0" dirty="0">
                <a:solidFill>
                  <a:schemeClr val="tx1"/>
                </a:solidFill>
              </a:rPr>
              <a:t>Summary</a:t>
            </a:r>
          </a:p>
        </p:txBody>
      </p:sp>
      <p:sp>
        <p:nvSpPr>
          <p:cNvPr id="8" name="Rectangle 7">
            <a:extLst>
              <a:ext uri="{FF2B5EF4-FFF2-40B4-BE49-F238E27FC236}">
                <a16:creationId xmlns:a16="http://schemas.microsoft.com/office/drawing/2014/main" id="{CB07A294-F9C1-4ED9-8E13-A5D3B8F67EEA}"/>
              </a:ext>
            </a:extLst>
          </p:cNvPr>
          <p:cNvSpPr/>
          <p:nvPr/>
        </p:nvSpPr>
        <p:spPr>
          <a:xfrm>
            <a:off x="1" y="581025"/>
            <a:ext cx="4267199"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640C9494-1832-4A1E-AD27-F70C0C667AB0}"/>
              </a:ext>
            </a:extLst>
          </p:cNvPr>
          <p:cNvSpPr/>
          <p:nvPr/>
        </p:nvSpPr>
        <p:spPr>
          <a:xfrm>
            <a:off x="7924800" y="581025"/>
            <a:ext cx="4267200"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Google Shape;155;p26">
            <a:extLst>
              <a:ext uri="{FF2B5EF4-FFF2-40B4-BE49-F238E27FC236}">
                <a16:creationId xmlns:a16="http://schemas.microsoft.com/office/drawing/2014/main" id="{841FE03F-4B85-4038-B5DF-943AB7E3038D}"/>
              </a:ext>
            </a:extLst>
          </p:cNvPr>
          <p:cNvSpPr txBox="1">
            <a:spLocks/>
          </p:cNvSpPr>
          <p:nvPr/>
        </p:nvSpPr>
        <p:spPr>
          <a:xfrm>
            <a:off x="314864" y="1112837"/>
            <a:ext cx="7388956" cy="5391944"/>
          </a:xfrm>
          <a:prstGeom prst="rect">
            <a:avLst/>
          </a:prstGeom>
        </p:spPr>
        <p:txBody>
          <a:bodyPr spcFirstLastPara="1" wrap="square" lIns="121900" tIns="121900" rIns="121900" bIns="12190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600" dirty="0">
                <a:latin typeface="Open Sans"/>
              </a:rPr>
              <a:t>Our algorithm for this project includes two main sub-routines, approaching a reflector and circling a reflector. </a:t>
            </a:r>
          </a:p>
          <a:p>
            <a:r>
              <a:rPr lang="en-US" sz="2600" dirty="0">
                <a:latin typeface="Open Sans"/>
              </a:rPr>
              <a:t>It also includes the conditions to turn and change sub-routines.</a:t>
            </a:r>
          </a:p>
          <a:p>
            <a:r>
              <a:rPr lang="en-US" sz="2600" dirty="0">
                <a:latin typeface="Open Sans"/>
              </a:rPr>
              <a:t>We have been able to circle first reflector and are currently working on locating the second reflector.</a:t>
            </a:r>
          </a:p>
          <a:p>
            <a:r>
              <a:rPr lang="en-US" sz="2600" dirty="0">
                <a:latin typeface="Open Sans"/>
              </a:rPr>
              <a:t>We feel confident about keeping up with our time-line. For the final demo, we </a:t>
            </a:r>
          </a:p>
          <a:p>
            <a:pPr marL="1054100" lvl="1" indent="-457200">
              <a:spcBef>
                <a:spcPts val="0"/>
              </a:spcBef>
              <a:buSzPct val="80000"/>
              <a:buFont typeface="Courier New" panose="02070309020205020404" pitchFamily="49" charset="0"/>
              <a:buChar char="o"/>
            </a:pPr>
            <a:r>
              <a:rPr lang="en-US" sz="2600" dirty="0">
                <a:latin typeface="Open Sans"/>
              </a:rPr>
              <a:t>Will certainly circle one reflector</a:t>
            </a:r>
          </a:p>
          <a:p>
            <a:pPr marL="1054100" lvl="1" indent="-457200">
              <a:spcBef>
                <a:spcPts val="0"/>
              </a:spcBef>
              <a:buSzPct val="80000"/>
              <a:buFont typeface="Courier New" panose="02070309020205020404" pitchFamily="49" charset="0"/>
              <a:buChar char="o"/>
            </a:pPr>
            <a:r>
              <a:rPr lang="en-US" sz="2600" dirty="0">
                <a:latin typeface="Open Sans"/>
              </a:rPr>
              <a:t>Have confidence that we can circle 2</a:t>
            </a:r>
          </a:p>
          <a:p>
            <a:pPr marL="1054100" lvl="1" indent="-457200">
              <a:spcBef>
                <a:spcPts val="0"/>
              </a:spcBef>
              <a:buSzPct val="80000"/>
              <a:buFont typeface="Courier New" panose="02070309020205020404" pitchFamily="49" charset="0"/>
              <a:buChar char="o"/>
            </a:pPr>
            <a:r>
              <a:rPr lang="en-US" sz="2600" dirty="0">
                <a:latin typeface="Open Sans"/>
              </a:rPr>
              <a:t>Hope we will be able to circle 3 reflectors</a:t>
            </a:r>
          </a:p>
        </p:txBody>
      </p:sp>
      <p:sp>
        <p:nvSpPr>
          <p:cNvPr id="6" name="Slide Number Placeholder 8">
            <a:extLst>
              <a:ext uri="{FF2B5EF4-FFF2-40B4-BE49-F238E27FC236}">
                <a16:creationId xmlns:a16="http://schemas.microsoft.com/office/drawing/2014/main" id="{E210ABF2-3E5A-4855-A4D2-3C9696814067}"/>
              </a:ext>
            </a:extLst>
          </p:cNvPr>
          <p:cNvSpPr txBox="1">
            <a:spLocks/>
          </p:cNvSpPr>
          <p:nvPr/>
        </p:nvSpPr>
        <p:spPr>
          <a:xfrm>
            <a:off x="11460400" y="6114452"/>
            <a:ext cx="731600" cy="524800"/>
          </a:xfrm>
          <a:custGeom>
            <a:avLst/>
            <a:gdLst>
              <a:gd name="connsiteX0" fmla="*/ 1070042 w 2140085"/>
              <a:gd name="connsiteY0" fmla="*/ 0 h 2482499"/>
              <a:gd name="connsiteX1" fmla="*/ 2140085 w 2140085"/>
              <a:gd name="connsiteY1" fmla="*/ 535021 h 2482499"/>
              <a:gd name="connsiteX2" fmla="*/ 2140085 w 2140085"/>
              <a:gd name="connsiteY2" fmla="*/ 1947478 h 2482499"/>
              <a:gd name="connsiteX3" fmla="*/ 1070042 w 2140085"/>
              <a:gd name="connsiteY3" fmla="*/ 2482499 h 2482499"/>
              <a:gd name="connsiteX4" fmla="*/ 0 w 2140085"/>
              <a:gd name="connsiteY4" fmla="*/ 1947478 h 2482499"/>
              <a:gd name="connsiteX5" fmla="*/ 0 w 2140085"/>
              <a:gd name="connsiteY5" fmla="*/ 535021 h 2482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0085" h="2482499">
                <a:moveTo>
                  <a:pt x="1070042" y="0"/>
                </a:moveTo>
                <a:lnTo>
                  <a:pt x="2140085" y="535021"/>
                </a:lnTo>
                <a:lnTo>
                  <a:pt x="2140085" y="1947478"/>
                </a:lnTo>
                <a:lnTo>
                  <a:pt x="1070042" y="2482499"/>
                </a:lnTo>
                <a:lnTo>
                  <a:pt x="0" y="1947478"/>
                </a:lnTo>
                <a:lnTo>
                  <a:pt x="0" y="535021"/>
                </a:lnTo>
                <a:close/>
              </a:path>
            </a:pathLst>
          </a:custGeom>
        </p:spPr>
        <p:txBody>
          <a:bodyPr spcFirstLastPara="1" wrap="square" lIns="121900" tIns="121900" rIns="121900" bIns="121900" anchor="t" anchorCtr="0">
            <a:noAutofit/>
          </a:bodyPr>
          <a:lstStyle>
            <a:defPPr>
              <a:defRPr lang="en-US"/>
            </a:defPPr>
            <a:lvl1pPr marL="228600" indent="-228600">
              <a:lnSpc>
                <a:spcPct val="90000"/>
              </a:lnSpc>
              <a:spcBef>
                <a:spcPts val="1000"/>
              </a:spcBef>
              <a:buFont typeface="Arial" panose="020B0604020202020204" pitchFamily="34" charset="0"/>
              <a:buChar char="•"/>
              <a:defRPr sz="2600">
                <a:latin typeface="Open Sans"/>
              </a:defRPr>
            </a:lvl1pPr>
            <a:lvl2pPr marL="1054100" lvl="1" indent="-457200">
              <a:lnSpc>
                <a:spcPct val="90000"/>
              </a:lnSpc>
              <a:spcBef>
                <a:spcPts val="0"/>
              </a:spcBef>
              <a:buSzPct val="80000"/>
              <a:buFont typeface="Courier New" panose="02070309020205020404" pitchFamily="49" charset="0"/>
              <a:buChar char="o"/>
              <a:defRPr sz="2600">
                <a:latin typeface="Open Sans"/>
              </a:defRPr>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buNone/>
            </a:pPr>
            <a:fld id="{00000000-1234-1234-1234-123412341234}" type="slidenum">
              <a:rPr lang="en" sz="1800" smtClean="0"/>
              <a:pPr marL="0" indent="0">
                <a:buNone/>
              </a:pPr>
              <a:t>14</a:t>
            </a:fld>
            <a:endParaRPr lang="en" sz="1800" dirty="0"/>
          </a:p>
        </p:txBody>
      </p:sp>
    </p:spTree>
    <p:extLst>
      <p:ext uri="{BB962C8B-B14F-4D97-AF65-F5344CB8AC3E}">
        <p14:creationId xmlns:p14="http://schemas.microsoft.com/office/powerpoint/2010/main" val="10432165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2BF1-1638-4E5C-8D67-B69BB0C067B4}"/>
              </a:ext>
            </a:extLst>
          </p:cNvPr>
          <p:cNvSpPr>
            <a:spLocks noGrp="1"/>
          </p:cNvSpPr>
          <p:nvPr>
            <p:ph type="ctrTitle"/>
          </p:nvPr>
        </p:nvSpPr>
        <p:spPr>
          <a:xfrm>
            <a:off x="1524000" y="558800"/>
            <a:ext cx="9144000" cy="800630"/>
          </a:xfrm>
        </p:spPr>
        <p:txBody>
          <a:bodyPr/>
          <a:lstStyle/>
          <a:p>
            <a:r>
              <a:rPr lang="en-US" dirty="0"/>
              <a:t>LET’S RAVE!</a:t>
            </a:r>
          </a:p>
        </p:txBody>
      </p:sp>
      <p:pic>
        <p:nvPicPr>
          <p:cNvPr id="4" name="DE2Bot Rave_Trim">
            <a:hlinkClick r:id="" action="ppaction://media"/>
            <a:extLst>
              <a:ext uri="{FF2B5EF4-FFF2-40B4-BE49-F238E27FC236}">
                <a16:creationId xmlns:a16="http://schemas.microsoft.com/office/drawing/2014/main" id="{E093D582-81CB-41F1-86E1-FA176E48218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10266" y="1365250"/>
            <a:ext cx="8771467" cy="4933950"/>
          </a:xfrm>
          <a:prstGeom prst="rect">
            <a:avLst/>
          </a:prstGeom>
        </p:spPr>
      </p:pic>
      <p:sp>
        <p:nvSpPr>
          <p:cNvPr id="3" name="TextBox 2">
            <a:extLst>
              <a:ext uri="{FF2B5EF4-FFF2-40B4-BE49-F238E27FC236}">
                <a16:creationId xmlns:a16="http://schemas.microsoft.com/office/drawing/2014/main" id="{A056F5B5-327D-4F95-88D5-698A6C0C5B57}"/>
              </a:ext>
            </a:extLst>
          </p:cNvPr>
          <p:cNvSpPr txBox="1"/>
          <p:nvPr/>
        </p:nvSpPr>
        <p:spPr>
          <a:xfrm>
            <a:off x="7736494" y="6299200"/>
            <a:ext cx="2745239" cy="461665"/>
          </a:xfrm>
          <a:prstGeom prst="rect">
            <a:avLst/>
          </a:prstGeom>
          <a:noFill/>
        </p:spPr>
        <p:txBody>
          <a:bodyPr wrap="none" rtlCol="0">
            <a:spAutoFit/>
          </a:bodyPr>
          <a:lstStyle/>
          <a:p>
            <a:r>
              <a:rPr lang="en-US" sz="2400" dirty="0"/>
              <a:t>Video credit: </a:t>
            </a:r>
            <a:r>
              <a:rPr lang="en-US" sz="2400" dirty="0" err="1"/>
              <a:t>knflrpn</a:t>
            </a:r>
            <a:endParaRPr lang="en-US" sz="2400" dirty="0"/>
          </a:p>
        </p:txBody>
      </p:sp>
      <p:sp>
        <p:nvSpPr>
          <p:cNvPr id="9" name="Slide Number Placeholder 8">
            <a:extLst>
              <a:ext uri="{FF2B5EF4-FFF2-40B4-BE49-F238E27FC236}">
                <a16:creationId xmlns:a16="http://schemas.microsoft.com/office/drawing/2014/main" id="{92FF1112-77D3-4555-BC8D-16A2A6788822}"/>
              </a:ext>
            </a:extLst>
          </p:cNvPr>
          <p:cNvSpPr>
            <a:spLocks noGrp="1"/>
          </p:cNvSpPr>
          <p:nvPr>
            <p:ph type="sldNum" sz="quarter" idx="12"/>
          </p:nvPr>
        </p:nvSpPr>
        <p:spPr/>
        <p:txBody>
          <a:bodyPr/>
          <a:lstStyle/>
          <a:p>
            <a:fld id="{BBEAC752-61B9-4568-A9D3-43D7B1E0F60E}" type="slidenum">
              <a:rPr lang="en-US" smtClean="0"/>
              <a:t>15</a:t>
            </a:fld>
            <a:endParaRPr lang="en-US"/>
          </a:p>
        </p:txBody>
      </p:sp>
    </p:spTree>
    <p:extLst>
      <p:ext uri="{BB962C8B-B14F-4D97-AF65-F5344CB8AC3E}">
        <p14:creationId xmlns:p14="http://schemas.microsoft.com/office/powerpoint/2010/main" val="2050361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88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5122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ctrTitle"/>
          </p:nvPr>
        </p:nvSpPr>
        <p:spPr>
          <a:xfrm>
            <a:off x="415610" y="447676"/>
            <a:ext cx="11360779" cy="3281892"/>
          </a:xfrm>
          <a:prstGeom prst="rect">
            <a:avLst/>
          </a:prstGeom>
          <a:solidFill>
            <a:schemeClr val="tx1"/>
          </a:solidFill>
          <a:ln>
            <a:solidFill>
              <a:schemeClr val="tx1"/>
            </a:solidFill>
          </a:ln>
        </p:spPr>
        <p:txBody>
          <a:bodyPr spcFirstLastPara="1" wrap="square" lIns="121900" tIns="121900" rIns="121900" bIns="121900" anchor="b" anchorCtr="0">
            <a:noAutofit/>
          </a:bodyPr>
          <a:lstStyle/>
          <a:p>
            <a:pPr>
              <a:spcBef>
                <a:spcPts val="0"/>
              </a:spcBef>
            </a:pPr>
            <a:r>
              <a:rPr lang="en-US" dirty="0">
                <a:solidFill>
                  <a:schemeClr val="bg1"/>
                </a:solidFill>
                <a:latin typeface="Open Sans"/>
              </a:rPr>
              <a:t>Overview</a:t>
            </a:r>
            <a:endParaRPr dirty="0">
              <a:solidFill>
                <a:schemeClr val="bg1"/>
              </a:solidFill>
              <a:latin typeface="Open Sans"/>
            </a:endParaRPr>
          </a:p>
        </p:txBody>
      </p:sp>
      <p:sp>
        <p:nvSpPr>
          <p:cNvPr id="81" name="Google Shape;81;p17"/>
          <p:cNvSpPr txBox="1">
            <a:spLocks noGrp="1"/>
          </p:cNvSpPr>
          <p:nvPr>
            <p:ph type="subTitle" idx="1"/>
          </p:nvPr>
        </p:nvSpPr>
        <p:spPr>
          <a:xfrm>
            <a:off x="415600" y="3687233"/>
            <a:ext cx="11360789" cy="2723091"/>
          </a:xfrm>
          <a:prstGeom prst="rect">
            <a:avLst/>
          </a:prstGeom>
          <a:ln>
            <a:solidFill>
              <a:schemeClr val="tx1"/>
            </a:solidFill>
          </a:ln>
        </p:spPr>
        <p:txBody>
          <a:bodyPr spcFirstLastPara="1" wrap="square" lIns="121900" tIns="121900" rIns="121900" bIns="121900" anchor="t" anchorCtr="0">
            <a:noAutofit/>
          </a:bodyPr>
          <a:lstStyle/>
          <a:p>
            <a:pPr>
              <a:spcBef>
                <a:spcPts val="0"/>
              </a:spcBef>
            </a:pPr>
            <a:r>
              <a:rPr lang="en" dirty="0">
                <a:latin typeface="Open Sans"/>
              </a:rPr>
              <a:t>Part I</a:t>
            </a:r>
            <a:endParaRPr dirty="0">
              <a:latin typeface="Open Sans"/>
            </a:endParaRPr>
          </a:p>
        </p:txBody>
      </p:sp>
      <p:sp>
        <p:nvSpPr>
          <p:cNvPr id="6" name="Slide Number Placeholder 5">
            <a:extLst>
              <a:ext uri="{FF2B5EF4-FFF2-40B4-BE49-F238E27FC236}">
                <a16:creationId xmlns:a16="http://schemas.microsoft.com/office/drawing/2014/main" id="{84B1B85D-6C9B-4F4A-9601-4E60071DA62D}"/>
              </a:ext>
            </a:extLst>
          </p:cNvPr>
          <p:cNvSpPr>
            <a:spLocks noGrp="1"/>
          </p:cNvSpPr>
          <p:nvPr>
            <p:ph type="sldNum" sz="quarter" idx="12"/>
          </p:nvPr>
        </p:nvSpPr>
        <p:spPr/>
        <p:txBody>
          <a:bodyPr/>
          <a:lstStyle/>
          <a:p>
            <a:fld id="{BBEAC752-61B9-4568-A9D3-43D7B1E0F60E}" type="slidenum">
              <a:rPr lang="en-US" smtClean="0"/>
              <a:t>2</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415585" y="237325"/>
            <a:ext cx="11360800" cy="763600"/>
          </a:xfrm>
          <a:prstGeom prst="rect">
            <a:avLst/>
          </a:prstGeom>
        </p:spPr>
        <p:txBody>
          <a:bodyPr spcFirstLastPara="1" wrap="square" lIns="121900" tIns="121900" rIns="121900" bIns="121900" anchor="t" anchorCtr="0">
            <a:noAutofit/>
          </a:bodyPr>
          <a:lstStyle/>
          <a:p>
            <a:pPr algn="ctr"/>
            <a:r>
              <a:rPr lang="en" dirty="0">
                <a:latin typeface="Open Sans"/>
              </a:rPr>
              <a:t>Project </a:t>
            </a:r>
            <a:r>
              <a:rPr lang="en-US" dirty="0">
                <a:latin typeface="Open Sans"/>
              </a:rPr>
              <a:t>Description</a:t>
            </a:r>
            <a:endParaRPr dirty="0">
              <a:latin typeface="Open Sans"/>
            </a:endParaRPr>
          </a:p>
        </p:txBody>
      </p:sp>
      <p:sp>
        <p:nvSpPr>
          <p:cNvPr id="67" name="Google Shape;67;p15"/>
          <p:cNvSpPr txBox="1">
            <a:spLocks noGrp="1"/>
          </p:cNvSpPr>
          <p:nvPr>
            <p:ph type="body" idx="1"/>
          </p:nvPr>
        </p:nvSpPr>
        <p:spPr>
          <a:xfrm>
            <a:off x="415585" y="1355058"/>
            <a:ext cx="5919227" cy="4932350"/>
          </a:xfrm>
          <a:prstGeom prst="rect">
            <a:avLst/>
          </a:prstGeom>
        </p:spPr>
        <p:txBody>
          <a:bodyPr spcFirstLastPara="1" wrap="square" lIns="121900" tIns="121900" rIns="121900" bIns="121900" anchor="t" anchorCtr="0">
            <a:noAutofit/>
          </a:bodyPr>
          <a:lstStyle/>
          <a:p>
            <a:pPr marL="457200"/>
            <a:r>
              <a:rPr lang="en-US" sz="2600" dirty="0">
                <a:latin typeface="Open Sans"/>
              </a:rPr>
              <a:t>Find and circle as many of the seven randomly placed reflectors as possible within two minutes.</a:t>
            </a:r>
          </a:p>
          <a:p>
            <a:pPr marL="457200">
              <a:lnSpc>
                <a:spcPct val="30000"/>
              </a:lnSpc>
            </a:pPr>
            <a:endParaRPr lang="en-US" sz="2600" dirty="0">
              <a:latin typeface="Open Sans"/>
            </a:endParaRPr>
          </a:p>
          <a:p>
            <a:pPr marL="457200"/>
            <a:r>
              <a:rPr lang="en-US" sz="2600" dirty="0">
                <a:latin typeface="Open Sans"/>
              </a:rPr>
              <a:t>A successful circle is when the bot intersects its own path to close a loop around a single reflector.</a:t>
            </a:r>
          </a:p>
          <a:p>
            <a:pPr marL="457200">
              <a:lnSpc>
                <a:spcPct val="30000"/>
              </a:lnSpc>
            </a:pPr>
            <a:endParaRPr sz="2600" dirty="0">
              <a:latin typeface="Open Sans"/>
            </a:endParaRPr>
          </a:p>
          <a:p>
            <a:pPr marL="457200"/>
            <a:r>
              <a:rPr lang="en" sz="2600" dirty="0">
                <a:latin typeface="Open Sans"/>
              </a:rPr>
              <a:t>Causes for point deduction:</a:t>
            </a:r>
          </a:p>
          <a:p>
            <a:pPr marL="914400" lvl="1" indent="-317500">
              <a:spcBef>
                <a:spcPts val="0"/>
              </a:spcBef>
            </a:pPr>
            <a:r>
              <a:rPr lang="en-US" sz="2600" dirty="0">
                <a:latin typeface="Open Sans"/>
              </a:rPr>
              <a:t>Collisions with reflectors</a:t>
            </a:r>
          </a:p>
          <a:p>
            <a:pPr marL="914400" lvl="1" indent="-317500">
              <a:spcBef>
                <a:spcPts val="0"/>
              </a:spcBef>
            </a:pPr>
            <a:r>
              <a:rPr lang="en-US" sz="2600" dirty="0">
                <a:latin typeface="Open Sans"/>
              </a:rPr>
              <a:t>Collisions with walls or other objects</a:t>
            </a:r>
          </a:p>
          <a:p>
            <a:pPr marL="914400" lvl="1" indent="-317500">
              <a:lnSpc>
                <a:spcPct val="30000"/>
              </a:lnSpc>
              <a:spcBef>
                <a:spcPts val="0"/>
              </a:spcBef>
            </a:pPr>
            <a:endParaRPr sz="2600" dirty="0">
              <a:latin typeface="Open Sans"/>
            </a:endParaRPr>
          </a:p>
          <a:p>
            <a:pPr marL="457200"/>
            <a:r>
              <a:rPr lang="en" sz="2600" dirty="0">
                <a:latin typeface="Open Sans"/>
              </a:rPr>
              <a:t>Create assembly code utilizing bot’s </a:t>
            </a:r>
            <a:r>
              <a:rPr lang="en-US" sz="2600" dirty="0">
                <a:latin typeface="Open Sans"/>
              </a:rPr>
              <a:t>I/O devices </a:t>
            </a:r>
            <a:r>
              <a:rPr lang="en" sz="2600" dirty="0">
                <a:latin typeface="Open Sans"/>
              </a:rPr>
              <a:t>to control movement.</a:t>
            </a:r>
            <a:endParaRPr sz="2600" dirty="0">
              <a:latin typeface="Open Sans"/>
            </a:endParaRPr>
          </a:p>
        </p:txBody>
      </p:sp>
      <p:sp>
        <p:nvSpPr>
          <p:cNvPr id="5" name="Rectangle 4">
            <a:extLst>
              <a:ext uri="{FF2B5EF4-FFF2-40B4-BE49-F238E27FC236}">
                <a16:creationId xmlns:a16="http://schemas.microsoft.com/office/drawing/2014/main" id="{234A4445-E4F6-47EF-B6B4-892D7A38B64E}"/>
              </a:ext>
            </a:extLst>
          </p:cNvPr>
          <p:cNvSpPr/>
          <p:nvPr/>
        </p:nvSpPr>
        <p:spPr>
          <a:xfrm>
            <a:off x="1" y="581025"/>
            <a:ext cx="3352799"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3731957-7906-472B-AFB4-04B07A15E5E6}"/>
              </a:ext>
            </a:extLst>
          </p:cNvPr>
          <p:cNvSpPr/>
          <p:nvPr/>
        </p:nvSpPr>
        <p:spPr>
          <a:xfrm>
            <a:off x="8839200" y="581025"/>
            <a:ext cx="3352800"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lose up of text on a white surface&#10;&#10;Description automatically generated">
            <a:extLst>
              <a:ext uri="{FF2B5EF4-FFF2-40B4-BE49-F238E27FC236}">
                <a16:creationId xmlns:a16="http://schemas.microsoft.com/office/drawing/2014/main" id="{E7F4DBB2-50BF-4677-AA9E-393B47F0AD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8585" y="1813363"/>
            <a:ext cx="5257800" cy="4015740"/>
          </a:xfrm>
          <a:prstGeom prst="rect">
            <a:avLst/>
          </a:prstGeom>
        </p:spPr>
      </p:pic>
      <p:sp>
        <p:nvSpPr>
          <p:cNvPr id="8" name="Slide Number Placeholder 7">
            <a:extLst>
              <a:ext uri="{FF2B5EF4-FFF2-40B4-BE49-F238E27FC236}">
                <a16:creationId xmlns:a16="http://schemas.microsoft.com/office/drawing/2014/main" id="{E03326E0-7DFB-4F2F-8228-70D11B12B8B2}"/>
              </a:ext>
            </a:extLst>
          </p:cNvPr>
          <p:cNvSpPr>
            <a:spLocks noGrp="1"/>
          </p:cNvSpPr>
          <p:nvPr>
            <p:ph type="sldNum" idx="12"/>
          </p:nvPr>
        </p:nvSpPr>
        <p:spPr/>
        <p:txBody>
          <a:bodyPr/>
          <a:lstStyle/>
          <a:p>
            <a:pPr algn="r"/>
            <a:fld id="{00000000-1234-1234-1234-123412341234}" type="slidenum">
              <a:rPr lang="en" smtClean="0"/>
              <a:pPr algn="r"/>
              <a:t>3</a:t>
            </a:fld>
            <a:endParaRPr lang="e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415585" y="237325"/>
            <a:ext cx="11360800" cy="763600"/>
          </a:xfrm>
          <a:prstGeom prst="rect">
            <a:avLst/>
          </a:prstGeom>
        </p:spPr>
        <p:txBody>
          <a:bodyPr spcFirstLastPara="1" wrap="square" lIns="121900" tIns="121900" rIns="121900" bIns="121900" anchor="t" anchorCtr="0">
            <a:noAutofit/>
          </a:bodyPr>
          <a:lstStyle/>
          <a:p>
            <a:pPr algn="ctr"/>
            <a:r>
              <a:rPr lang="en" dirty="0">
                <a:latin typeface="Open Sans"/>
              </a:rPr>
              <a:t>Overall Approach</a:t>
            </a:r>
            <a:endParaRPr dirty="0">
              <a:latin typeface="Open Sans"/>
            </a:endParaRPr>
          </a:p>
        </p:txBody>
      </p:sp>
      <p:sp>
        <p:nvSpPr>
          <p:cNvPr id="67" name="Google Shape;67;p15"/>
          <p:cNvSpPr txBox="1">
            <a:spLocks noGrp="1"/>
          </p:cNvSpPr>
          <p:nvPr>
            <p:ph type="body" idx="1"/>
          </p:nvPr>
        </p:nvSpPr>
        <p:spPr>
          <a:xfrm>
            <a:off x="599358" y="1355058"/>
            <a:ext cx="6153134" cy="4932350"/>
          </a:xfrm>
          <a:prstGeom prst="rect">
            <a:avLst/>
          </a:prstGeom>
        </p:spPr>
        <p:txBody>
          <a:bodyPr spcFirstLastPara="1" wrap="square" lIns="121900" tIns="121900" rIns="121900" bIns="121900" anchor="t" anchorCtr="0">
            <a:noAutofit/>
          </a:bodyPr>
          <a:lstStyle/>
          <a:p>
            <a:pPr marL="457200"/>
            <a:r>
              <a:rPr lang="en-US" sz="2600" dirty="0">
                <a:latin typeface="Open Sans"/>
              </a:rPr>
              <a:t>Start by pointing the bot in the direction of the nearest reflector.</a:t>
            </a:r>
          </a:p>
          <a:p>
            <a:pPr marL="457200">
              <a:lnSpc>
                <a:spcPct val="30000"/>
              </a:lnSpc>
            </a:pPr>
            <a:endParaRPr lang="en-US" sz="2600" dirty="0">
              <a:latin typeface="Open Sans"/>
            </a:endParaRPr>
          </a:p>
          <a:p>
            <a:pPr marL="457200"/>
            <a:r>
              <a:rPr lang="en-US" sz="2600" dirty="0">
                <a:latin typeface="Open Sans"/>
              </a:rPr>
              <a:t>Use a repetitive algorithm consisting of two sub-routines.</a:t>
            </a:r>
          </a:p>
          <a:p>
            <a:pPr marL="457200">
              <a:lnSpc>
                <a:spcPct val="30000"/>
              </a:lnSpc>
            </a:pPr>
            <a:endParaRPr lang="en-US" sz="2600" dirty="0">
              <a:latin typeface="Open Sans"/>
            </a:endParaRPr>
          </a:p>
          <a:p>
            <a:pPr marL="457200"/>
            <a:r>
              <a:rPr lang="en-US" sz="2600" dirty="0">
                <a:latin typeface="Open Sans"/>
              </a:rPr>
              <a:t>1: Use </a:t>
            </a:r>
            <a:r>
              <a:rPr lang="en-US" sz="2600" b="1" dirty="0">
                <a:latin typeface="Open Sans"/>
              </a:rPr>
              <a:t>sonars</a:t>
            </a:r>
            <a:r>
              <a:rPr lang="en-US" sz="2600" dirty="0">
                <a:latin typeface="Open Sans"/>
              </a:rPr>
              <a:t> to detect a reflector, approach the reflector head-on and stop </a:t>
            </a:r>
            <a:r>
              <a:rPr lang="en-US" sz="2600" b="1" dirty="0">
                <a:latin typeface="Open Sans"/>
              </a:rPr>
              <a:t>18’’ </a:t>
            </a:r>
            <a:r>
              <a:rPr lang="en-US" sz="2600" dirty="0">
                <a:latin typeface="Open Sans"/>
              </a:rPr>
              <a:t>away from it.</a:t>
            </a:r>
          </a:p>
          <a:p>
            <a:pPr marL="457200">
              <a:lnSpc>
                <a:spcPct val="30000"/>
              </a:lnSpc>
            </a:pPr>
            <a:endParaRPr lang="en-US" sz="2600" dirty="0">
              <a:latin typeface="Open Sans"/>
            </a:endParaRPr>
          </a:p>
          <a:p>
            <a:pPr marL="457200"/>
            <a:r>
              <a:rPr lang="en-US" sz="2600" dirty="0">
                <a:latin typeface="Open Sans"/>
              </a:rPr>
              <a:t>2: Use the bot’s </a:t>
            </a:r>
            <a:r>
              <a:rPr lang="en-US" sz="2600" b="1" dirty="0">
                <a:latin typeface="Open Sans"/>
              </a:rPr>
              <a:t>odometry</a:t>
            </a:r>
            <a:r>
              <a:rPr lang="en-US" sz="2600" dirty="0">
                <a:latin typeface="Open Sans"/>
              </a:rPr>
              <a:t> and </a:t>
            </a:r>
            <a:r>
              <a:rPr lang="en-US" sz="2600" b="1" dirty="0">
                <a:latin typeface="Open Sans"/>
              </a:rPr>
              <a:t>timer</a:t>
            </a:r>
            <a:r>
              <a:rPr lang="en-US" sz="2600" dirty="0">
                <a:latin typeface="Open Sans"/>
              </a:rPr>
              <a:t> to circle reflector.</a:t>
            </a:r>
          </a:p>
          <a:p>
            <a:pPr marL="457200">
              <a:lnSpc>
                <a:spcPct val="30000"/>
              </a:lnSpc>
            </a:pPr>
            <a:endParaRPr sz="2600" dirty="0">
              <a:latin typeface="Open Sans"/>
            </a:endParaRPr>
          </a:p>
          <a:p>
            <a:pPr marL="457200"/>
            <a:r>
              <a:rPr lang="en-US" sz="2600" dirty="0">
                <a:latin typeface="Open Sans"/>
              </a:rPr>
              <a:t>Once a </a:t>
            </a:r>
            <a:r>
              <a:rPr lang="en-US" sz="2600" b="1" dirty="0">
                <a:latin typeface="Open Sans"/>
              </a:rPr>
              <a:t>functional implementation </a:t>
            </a:r>
            <a:r>
              <a:rPr lang="en-US" sz="2600" dirty="0">
                <a:latin typeface="Open Sans"/>
              </a:rPr>
              <a:t>is achieved, we will focus on </a:t>
            </a:r>
            <a:r>
              <a:rPr lang="en-US" sz="2600" b="1" dirty="0">
                <a:latin typeface="Open Sans"/>
              </a:rPr>
              <a:t>optimizing the algorithm</a:t>
            </a:r>
            <a:r>
              <a:rPr lang="en-US" sz="2600" dirty="0">
                <a:latin typeface="Open Sans"/>
              </a:rPr>
              <a:t>.</a:t>
            </a:r>
          </a:p>
          <a:p>
            <a:pPr marL="457200"/>
            <a:endParaRPr sz="2600" dirty="0">
              <a:latin typeface="Open Sans"/>
            </a:endParaRPr>
          </a:p>
        </p:txBody>
      </p:sp>
      <p:sp>
        <p:nvSpPr>
          <p:cNvPr id="5" name="Rectangle 4">
            <a:extLst>
              <a:ext uri="{FF2B5EF4-FFF2-40B4-BE49-F238E27FC236}">
                <a16:creationId xmlns:a16="http://schemas.microsoft.com/office/drawing/2014/main" id="{234A4445-E4F6-47EF-B6B4-892D7A38B64E}"/>
              </a:ext>
            </a:extLst>
          </p:cNvPr>
          <p:cNvSpPr/>
          <p:nvPr/>
        </p:nvSpPr>
        <p:spPr>
          <a:xfrm>
            <a:off x="1" y="581025"/>
            <a:ext cx="3582582"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3731957-7906-472B-AFB4-04B07A15E5E6}"/>
              </a:ext>
            </a:extLst>
          </p:cNvPr>
          <p:cNvSpPr/>
          <p:nvPr/>
        </p:nvSpPr>
        <p:spPr>
          <a:xfrm>
            <a:off x="8609418" y="581025"/>
            <a:ext cx="3582582"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A6894571-D650-4C39-AE5A-82156882D4C7}"/>
              </a:ext>
            </a:extLst>
          </p:cNvPr>
          <p:cNvGrpSpPr/>
          <p:nvPr/>
        </p:nvGrpSpPr>
        <p:grpSpPr>
          <a:xfrm>
            <a:off x="7484165" y="1461052"/>
            <a:ext cx="3460300" cy="3979286"/>
            <a:chOff x="7484165" y="1461052"/>
            <a:chExt cx="3460300" cy="3979286"/>
          </a:xfrm>
        </p:grpSpPr>
        <p:sp>
          <p:nvSpPr>
            <p:cNvPr id="2" name="Flowchart: Alternate Process 1">
              <a:extLst>
                <a:ext uri="{FF2B5EF4-FFF2-40B4-BE49-F238E27FC236}">
                  <a16:creationId xmlns:a16="http://schemas.microsoft.com/office/drawing/2014/main" id="{5F9169B4-E913-4163-8BA7-DBC70B40DCBD}"/>
                </a:ext>
              </a:extLst>
            </p:cNvPr>
            <p:cNvSpPr/>
            <p:nvPr/>
          </p:nvSpPr>
          <p:spPr>
            <a:xfrm>
              <a:off x="7484165" y="1461052"/>
              <a:ext cx="2464905" cy="934278"/>
            </a:xfrm>
            <a:prstGeom prst="flowChartAlternate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dirty="0"/>
                <a:t>START</a:t>
              </a:r>
            </a:p>
          </p:txBody>
        </p:sp>
        <p:sp>
          <p:nvSpPr>
            <p:cNvPr id="7" name="Arrow: Down 6">
              <a:extLst>
                <a:ext uri="{FF2B5EF4-FFF2-40B4-BE49-F238E27FC236}">
                  <a16:creationId xmlns:a16="http://schemas.microsoft.com/office/drawing/2014/main" id="{F8862FE2-5DF0-4C39-BB6C-836BE8C8AD08}"/>
                </a:ext>
              </a:extLst>
            </p:cNvPr>
            <p:cNvSpPr/>
            <p:nvPr/>
          </p:nvSpPr>
          <p:spPr>
            <a:xfrm>
              <a:off x="8607286" y="2449197"/>
              <a:ext cx="218661" cy="48049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lowchart: Alternate Process 9">
              <a:extLst>
                <a:ext uri="{FF2B5EF4-FFF2-40B4-BE49-F238E27FC236}">
                  <a16:creationId xmlns:a16="http://schemas.microsoft.com/office/drawing/2014/main" id="{630EB829-5B9F-4625-B995-16243F39B0F3}"/>
                </a:ext>
              </a:extLst>
            </p:cNvPr>
            <p:cNvSpPr/>
            <p:nvPr/>
          </p:nvSpPr>
          <p:spPr>
            <a:xfrm>
              <a:off x="7484165" y="2983556"/>
              <a:ext cx="2464905" cy="934278"/>
            </a:xfrm>
            <a:prstGeom prst="flowChartAlternate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600" dirty="0"/>
                <a:t>DETECTION/</a:t>
              </a:r>
            </a:p>
            <a:p>
              <a:pPr algn="ctr"/>
              <a:r>
                <a:rPr lang="en-US" sz="2600" dirty="0"/>
                <a:t>APPROACH</a:t>
              </a:r>
            </a:p>
          </p:txBody>
        </p:sp>
        <p:sp>
          <p:nvSpPr>
            <p:cNvPr id="11" name="Arrow: Down 10">
              <a:extLst>
                <a:ext uri="{FF2B5EF4-FFF2-40B4-BE49-F238E27FC236}">
                  <a16:creationId xmlns:a16="http://schemas.microsoft.com/office/drawing/2014/main" id="{6D645116-AD3A-4419-A653-B3190704E026}"/>
                </a:ext>
              </a:extLst>
            </p:cNvPr>
            <p:cNvSpPr/>
            <p:nvPr/>
          </p:nvSpPr>
          <p:spPr>
            <a:xfrm>
              <a:off x="8607285" y="3971701"/>
              <a:ext cx="218661" cy="48049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Alternate Process 12">
              <a:extLst>
                <a:ext uri="{FF2B5EF4-FFF2-40B4-BE49-F238E27FC236}">
                  <a16:creationId xmlns:a16="http://schemas.microsoft.com/office/drawing/2014/main" id="{A48FD6D6-AAE9-4D3C-8440-E24AC62E1609}"/>
                </a:ext>
              </a:extLst>
            </p:cNvPr>
            <p:cNvSpPr/>
            <p:nvPr/>
          </p:nvSpPr>
          <p:spPr>
            <a:xfrm>
              <a:off x="7484165" y="4506060"/>
              <a:ext cx="2464905" cy="934278"/>
            </a:xfrm>
            <a:prstGeom prst="flowChartAlternate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600" dirty="0"/>
                <a:t>CIRCLING</a:t>
              </a:r>
            </a:p>
          </p:txBody>
        </p:sp>
        <p:sp>
          <p:nvSpPr>
            <p:cNvPr id="9" name="Arrow: Curved Up 8">
              <a:extLst>
                <a:ext uri="{FF2B5EF4-FFF2-40B4-BE49-F238E27FC236}">
                  <a16:creationId xmlns:a16="http://schemas.microsoft.com/office/drawing/2014/main" id="{1707D305-ADE0-430B-A2E3-A07C5274640A}"/>
                </a:ext>
              </a:extLst>
            </p:cNvPr>
            <p:cNvSpPr/>
            <p:nvPr/>
          </p:nvSpPr>
          <p:spPr>
            <a:xfrm rot="16200000">
              <a:off x="9831283" y="3727173"/>
              <a:ext cx="1411356" cy="815009"/>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4" name="Slide Number Placeholder 13">
            <a:extLst>
              <a:ext uri="{FF2B5EF4-FFF2-40B4-BE49-F238E27FC236}">
                <a16:creationId xmlns:a16="http://schemas.microsoft.com/office/drawing/2014/main" id="{101CC01C-A361-4487-8EC5-A0BDCB193ACA}"/>
              </a:ext>
            </a:extLst>
          </p:cNvPr>
          <p:cNvSpPr>
            <a:spLocks noGrp="1"/>
          </p:cNvSpPr>
          <p:nvPr>
            <p:ph type="sldNum" idx="12"/>
          </p:nvPr>
        </p:nvSpPr>
        <p:spPr/>
        <p:txBody>
          <a:bodyPr/>
          <a:lstStyle/>
          <a:p>
            <a:pPr algn="r"/>
            <a:fld id="{00000000-1234-1234-1234-123412341234}" type="slidenum">
              <a:rPr lang="en" smtClean="0"/>
              <a:pPr algn="r"/>
              <a:t>4</a:t>
            </a:fld>
            <a:endParaRPr lang="en"/>
          </a:p>
        </p:txBody>
      </p:sp>
    </p:spTree>
    <p:extLst>
      <p:ext uri="{BB962C8B-B14F-4D97-AF65-F5344CB8AC3E}">
        <p14:creationId xmlns:p14="http://schemas.microsoft.com/office/powerpoint/2010/main" val="2628617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ctrTitle"/>
          </p:nvPr>
        </p:nvSpPr>
        <p:spPr>
          <a:xfrm>
            <a:off x="415610" y="447676"/>
            <a:ext cx="11360779" cy="3281892"/>
          </a:xfrm>
          <a:prstGeom prst="rect">
            <a:avLst/>
          </a:prstGeom>
          <a:solidFill>
            <a:schemeClr val="tx1"/>
          </a:solidFill>
          <a:ln>
            <a:solidFill>
              <a:schemeClr val="tx1"/>
            </a:solidFill>
          </a:ln>
        </p:spPr>
        <p:txBody>
          <a:bodyPr spcFirstLastPara="1" wrap="square" lIns="121900" tIns="121900" rIns="121900" bIns="121900" anchor="b" anchorCtr="0">
            <a:noAutofit/>
          </a:bodyPr>
          <a:lstStyle/>
          <a:p>
            <a:pPr>
              <a:spcBef>
                <a:spcPts val="0"/>
              </a:spcBef>
            </a:pPr>
            <a:r>
              <a:rPr lang="en-US" dirty="0">
                <a:solidFill>
                  <a:schemeClr val="bg1"/>
                </a:solidFill>
                <a:latin typeface="Open Sans"/>
              </a:rPr>
              <a:t>Technical Approach</a:t>
            </a:r>
            <a:endParaRPr dirty="0">
              <a:solidFill>
                <a:schemeClr val="bg1"/>
              </a:solidFill>
              <a:latin typeface="Open Sans"/>
            </a:endParaRPr>
          </a:p>
        </p:txBody>
      </p:sp>
      <p:sp>
        <p:nvSpPr>
          <p:cNvPr id="81" name="Google Shape;81;p17"/>
          <p:cNvSpPr txBox="1">
            <a:spLocks noGrp="1"/>
          </p:cNvSpPr>
          <p:nvPr>
            <p:ph type="subTitle" idx="1"/>
          </p:nvPr>
        </p:nvSpPr>
        <p:spPr>
          <a:xfrm>
            <a:off x="415600" y="3687233"/>
            <a:ext cx="11360789" cy="2723091"/>
          </a:xfrm>
          <a:prstGeom prst="rect">
            <a:avLst/>
          </a:prstGeom>
          <a:ln>
            <a:solidFill>
              <a:schemeClr val="tx1"/>
            </a:solidFill>
          </a:ln>
        </p:spPr>
        <p:txBody>
          <a:bodyPr spcFirstLastPara="1" wrap="square" lIns="121900" tIns="121900" rIns="121900" bIns="121900" anchor="t" anchorCtr="0">
            <a:noAutofit/>
          </a:bodyPr>
          <a:lstStyle/>
          <a:p>
            <a:pPr>
              <a:spcBef>
                <a:spcPts val="0"/>
              </a:spcBef>
            </a:pPr>
            <a:r>
              <a:rPr lang="en" dirty="0">
                <a:latin typeface="Open Sans"/>
              </a:rPr>
              <a:t>Part I</a:t>
            </a:r>
            <a:r>
              <a:rPr lang="en-US" dirty="0">
                <a:latin typeface="Open Sans"/>
              </a:rPr>
              <a:t>I</a:t>
            </a:r>
            <a:endParaRPr dirty="0">
              <a:latin typeface="Open Sans"/>
            </a:endParaRPr>
          </a:p>
        </p:txBody>
      </p:sp>
      <p:sp>
        <p:nvSpPr>
          <p:cNvPr id="6" name="Slide Number Placeholder 5">
            <a:extLst>
              <a:ext uri="{FF2B5EF4-FFF2-40B4-BE49-F238E27FC236}">
                <a16:creationId xmlns:a16="http://schemas.microsoft.com/office/drawing/2014/main" id="{D30CFBE2-9142-4E26-AE00-1F3E8261D382}"/>
              </a:ext>
            </a:extLst>
          </p:cNvPr>
          <p:cNvSpPr>
            <a:spLocks noGrp="1"/>
          </p:cNvSpPr>
          <p:nvPr>
            <p:ph type="sldNum" sz="quarter" idx="12"/>
          </p:nvPr>
        </p:nvSpPr>
        <p:spPr/>
        <p:txBody>
          <a:bodyPr/>
          <a:lstStyle/>
          <a:p>
            <a:fld id="{BBEAC752-61B9-4568-A9D3-43D7B1E0F60E}" type="slidenum">
              <a:rPr lang="en-US" smtClean="0"/>
              <a:t>5</a:t>
            </a:fld>
            <a:endParaRPr lang="en-US"/>
          </a:p>
        </p:txBody>
      </p:sp>
    </p:spTree>
    <p:extLst>
      <p:ext uri="{BB962C8B-B14F-4D97-AF65-F5344CB8AC3E}">
        <p14:creationId xmlns:p14="http://schemas.microsoft.com/office/powerpoint/2010/main" val="712774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415585" y="237325"/>
            <a:ext cx="11360800" cy="763600"/>
          </a:xfrm>
          <a:prstGeom prst="rect">
            <a:avLst/>
          </a:prstGeom>
        </p:spPr>
        <p:txBody>
          <a:bodyPr spcFirstLastPara="1" wrap="square" lIns="121900" tIns="121900" rIns="121900" bIns="121900" anchor="t" anchorCtr="0">
            <a:noAutofit/>
          </a:bodyPr>
          <a:lstStyle/>
          <a:p>
            <a:pPr algn="ctr"/>
            <a:r>
              <a:rPr lang="en" dirty="0">
                <a:latin typeface="Open Sans"/>
              </a:rPr>
              <a:t>Approach to </a:t>
            </a:r>
            <a:r>
              <a:rPr lang="en-US" dirty="0">
                <a:latin typeface="Open Sans"/>
              </a:rPr>
              <a:t>Begin</a:t>
            </a:r>
            <a:r>
              <a:rPr lang="en" dirty="0">
                <a:latin typeface="Open Sans"/>
              </a:rPr>
              <a:t> Circling</a:t>
            </a:r>
            <a:endParaRPr dirty="0">
              <a:latin typeface="Open Sans"/>
            </a:endParaRPr>
          </a:p>
        </p:txBody>
      </p:sp>
      <p:sp>
        <p:nvSpPr>
          <p:cNvPr id="67" name="Google Shape;67;p15"/>
          <p:cNvSpPr txBox="1">
            <a:spLocks noGrp="1"/>
          </p:cNvSpPr>
          <p:nvPr>
            <p:ph type="body" idx="1"/>
          </p:nvPr>
        </p:nvSpPr>
        <p:spPr>
          <a:xfrm>
            <a:off x="608799" y="1689653"/>
            <a:ext cx="5295043" cy="935288"/>
          </a:xfrm>
          <a:prstGeom prst="rect">
            <a:avLst/>
          </a:prstGeom>
        </p:spPr>
        <p:txBody>
          <a:bodyPr spcFirstLastPara="1" wrap="square" lIns="121900" tIns="121900" rIns="121900" bIns="121900" anchor="t" anchorCtr="0">
            <a:noAutofit/>
          </a:bodyPr>
          <a:lstStyle/>
          <a:p>
            <a:pPr marL="457200"/>
            <a:r>
              <a:rPr lang="en-US" sz="2600" dirty="0">
                <a:latin typeface="Open Sans"/>
              </a:rPr>
              <a:t>Use sonars to stop 18’’ away from reflector.</a:t>
            </a:r>
          </a:p>
        </p:txBody>
      </p:sp>
      <p:sp>
        <p:nvSpPr>
          <p:cNvPr id="5" name="Rectangle 4">
            <a:extLst>
              <a:ext uri="{FF2B5EF4-FFF2-40B4-BE49-F238E27FC236}">
                <a16:creationId xmlns:a16="http://schemas.microsoft.com/office/drawing/2014/main" id="{234A4445-E4F6-47EF-B6B4-892D7A38B64E}"/>
              </a:ext>
            </a:extLst>
          </p:cNvPr>
          <p:cNvSpPr/>
          <p:nvPr/>
        </p:nvSpPr>
        <p:spPr>
          <a:xfrm>
            <a:off x="1" y="581025"/>
            <a:ext cx="2442209"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3731957-7906-472B-AFB4-04B07A15E5E6}"/>
              </a:ext>
            </a:extLst>
          </p:cNvPr>
          <p:cNvSpPr/>
          <p:nvPr/>
        </p:nvSpPr>
        <p:spPr>
          <a:xfrm>
            <a:off x="9749792" y="581025"/>
            <a:ext cx="2442208"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ultiplication Sign 2">
            <a:extLst>
              <a:ext uri="{FF2B5EF4-FFF2-40B4-BE49-F238E27FC236}">
                <a16:creationId xmlns:a16="http://schemas.microsoft.com/office/drawing/2014/main" id="{5280E1D8-6ACB-484C-A754-686F66333E17}"/>
              </a:ext>
            </a:extLst>
          </p:cNvPr>
          <p:cNvSpPr/>
          <p:nvPr/>
        </p:nvSpPr>
        <p:spPr>
          <a:xfrm>
            <a:off x="8340376" y="3148488"/>
            <a:ext cx="1182756" cy="1272209"/>
          </a:xfrm>
          <a:prstGeom prst="mathMultiply">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82FD5A2-118A-4C81-9CFF-35B7CC7302DA}"/>
              </a:ext>
            </a:extLst>
          </p:cNvPr>
          <p:cNvSpPr txBox="1"/>
          <p:nvPr/>
        </p:nvSpPr>
        <p:spPr>
          <a:xfrm>
            <a:off x="8262910" y="4237419"/>
            <a:ext cx="1314912" cy="461665"/>
          </a:xfrm>
          <a:prstGeom prst="rect">
            <a:avLst/>
          </a:prstGeom>
          <a:noFill/>
        </p:spPr>
        <p:txBody>
          <a:bodyPr wrap="none" rtlCol="0">
            <a:spAutoFit/>
          </a:bodyPr>
          <a:lstStyle/>
          <a:p>
            <a:r>
              <a:rPr lang="en-US" sz="2400" dirty="0"/>
              <a:t>Reflector</a:t>
            </a:r>
          </a:p>
        </p:txBody>
      </p:sp>
      <p:sp>
        <p:nvSpPr>
          <p:cNvPr id="13" name="Google Shape;67;p15">
            <a:extLst>
              <a:ext uri="{FF2B5EF4-FFF2-40B4-BE49-F238E27FC236}">
                <a16:creationId xmlns:a16="http://schemas.microsoft.com/office/drawing/2014/main" id="{88EF1610-52EE-4740-B760-396086313190}"/>
              </a:ext>
            </a:extLst>
          </p:cNvPr>
          <p:cNvSpPr txBox="1">
            <a:spLocks/>
          </p:cNvSpPr>
          <p:nvPr/>
        </p:nvSpPr>
        <p:spPr>
          <a:xfrm>
            <a:off x="608798" y="2624940"/>
            <a:ext cx="5295043" cy="1293917"/>
          </a:xfrm>
          <a:prstGeom prst="rect">
            <a:avLst/>
          </a:prstGeom>
        </p:spPr>
        <p:txBody>
          <a:bodyPr spcFirstLastPara="1" wrap="square" lIns="121900" tIns="121900" rIns="121900" bIns="121900" anchor="t" anchorCtr="0">
            <a:noAutofit/>
          </a:bodyPr>
          <a:lstStyle>
            <a:lvl1pPr marL="609585" lvl="0" indent="-457189" algn="l" defTabSz="914400" rtl="0" eaLnBrk="1" latinLnBrk="0" hangingPunct="1">
              <a:lnSpc>
                <a:spcPct val="90000"/>
              </a:lnSpc>
              <a:spcBef>
                <a:spcPts val="0"/>
              </a:spcBef>
              <a:spcAft>
                <a:spcPts val="0"/>
              </a:spcAft>
              <a:buSzPts val="1800"/>
              <a:buFont typeface="Arial" panose="020B0604020202020204" pitchFamily="34" charset="0"/>
              <a:buChar char="●"/>
              <a:defRPr sz="2800" kern="1200">
                <a:solidFill>
                  <a:schemeClr val="tx1"/>
                </a:solidFill>
                <a:latin typeface="+mn-lt"/>
                <a:ea typeface="+mn-ea"/>
                <a:cs typeface="+mn-cs"/>
              </a:defRPr>
            </a:lvl1pPr>
            <a:lvl2pPr marL="1219170" lvl="1"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400" kern="1200">
                <a:solidFill>
                  <a:schemeClr val="tx1"/>
                </a:solidFill>
                <a:latin typeface="+mn-lt"/>
                <a:ea typeface="+mn-ea"/>
                <a:cs typeface="+mn-cs"/>
              </a:defRPr>
            </a:lvl2pPr>
            <a:lvl3pPr marL="1828754" lvl="2"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000" kern="1200">
                <a:solidFill>
                  <a:schemeClr val="tx1"/>
                </a:solidFill>
                <a:latin typeface="+mn-lt"/>
                <a:ea typeface="+mn-ea"/>
                <a:cs typeface="+mn-cs"/>
              </a:defRPr>
            </a:lvl3pPr>
            <a:lvl4pPr marL="2438339" lvl="3"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4pPr>
            <a:lvl5pPr marL="3047924" lvl="4"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2133"/>
              </a:spcBef>
              <a:spcAft>
                <a:spcPts val="2133"/>
              </a:spcAft>
              <a:buSzPts val="1400"/>
              <a:buFont typeface="Arial" panose="020B0604020202020204" pitchFamily="34" charset="0"/>
              <a:buChar char="■"/>
              <a:defRPr sz="1800" kern="1200">
                <a:solidFill>
                  <a:schemeClr val="tx1"/>
                </a:solidFill>
                <a:latin typeface="+mn-lt"/>
                <a:ea typeface="+mn-ea"/>
                <a:cs typeface="+mn-cs"/>
              </a:defRPr>
            </a:lvl9pPr>
          </a:lstStyle>
          <a:p>
            <a:pPr marL="457200"/>
            <a:r>
              <a:rPr lang="en-US" sz="2600" dirty="0">
                <a:latin typeface="Open Sans"/>
              </a:rPr>
              <a:t>At first, we implemented a </a:t>
            </a:r>
            <a:r>
              <a:rPr lang="en-US" sz="2600" b="1" dirty="0">
                <a:latin typeface="Open Sans"/>
              </a:rPr>
              <a:t>90</a:t>
            </a:r>
            <a:r>
              <a:rPr lang="en-US" b="1" dirty="0"/>
              <a:t>° </a:t>
            </a:r>
            <a:r>
              <a:rPr lang="en-US" sz="2600" b="1" dirty="0">
                <a:latin typeface="Open Sans"/>
              </a:rPr>
              <a:t>left turn</a:t>
            </a:r>
            <a:r>
              <a:rPr lang="en-US" sz="2600" dirty="0">
                <a:latin typeface="Open Sans"/>
              </a:rPr>
              <a:t> to align the bot tangentially.</a:t>
            </a:r>
          </a:p>
        </p:txBody>
      </p:sp>
      <p:sp>
        <p:nvSpPr>
          <p:cNvPr id="14" name="Google Shape;67;p15">
            <a:extLst>
              <a:ext uri="{FF2B5EF4-FFF2-40B4-BE49-F238E27FC236}">
                <a16:creationId xmlns:a16="http://schemas.microsoft.com/office/drawing/2014/main" id="{F8659013-F9C3-445C-A2AA-8198B2E349EF}"/>
              </a:ext>
            </a:extLst>
          </p:cNvPr>
          <p:cNvSpPr txBox="1">
            <a:spLocks/>
          </p:cNvSpPr>
          <p:nvPr/>
        </p:nvSpPr>
        <p:spPr>
          <a:xfrm>
            <a:off x="608797" y="3837821"/>
            <a:ext cx="5295043" cy="935289"/>
          </a:xfrm>
          <a:prstGeom prst="rect">
            <a:avLst/>
          </a:prstGeom>
        </p:spPr>
        <p:txBody>
          <a:bodyPr spcFirstLastPara="1" wrap="square" lIns="121900" tIns="121900" rIns="121900" bIns="121900" anchor="t" anchorCtr="0">
            <a:noAutofit/>
          </a:bodyPr>
          <a:lstStyle>
            <a:lvl1pPr marL="609585" lvl="0" indent="-457189" algn="l" defTabSz="914400" rtl="0" eaLnBrk="1" latinLnBrk="0" hangingPunct="1">
              <a:lnSpc>
                <a:spcPct val="90000"/>
              </a:lnSpc>
              <a:spcBef>
                <a:spcPts val="0"/>
              </a:spcBef>
              <a:spcAft>
                <a:spcPts val="0"/>
              </a:spcAft>
              <a:buSzPts val="1800"/>
              <a:buFont typeface="Arial" panose="020B0604020202020204" pitchFamily="34" charset="0"/>
              <a:buChar char="●"/>
              <a:defRPr sz="2800" kern="1200">
                <a:solidFill>
                  <a:schemeClr val="tx1"/>
                </a:solidFill>
                <a:latin typeface="+mn-lt"/>
                <a:ea typeface="+mn-ea"/>
                <a:cs typeface="+mn-cs"/>
              </a:defRPr>
            </a:lvl1pPr>
            <a:lvl2pPr marL="1219170" lvl="1"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400" kern="1200">
                <a:solidFill>
                  <a:schemeClr val="tx1"/>
                </a:solidFill>
                <a:latin typeface="+mn-lt"/>
                <a:ea typeface="+mn-ea"/>
                <a:cs typeface="+mn-cs"/>
              </a:defRPr>
            </a:lvl2pPr>
            <a:lvl3pPr marL="1828754" lvl="2"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000" kern="1200">
                <a:solidFill>
                  <a:schemeClr val="tx1"/>
                </a:solidFill>
                <a:latin typeface="+mn-lt"/>
                <a:ea typeface="+mn-ea"/>
                <a:cs typeface="+mn-cs"/>
              </a:defRPr>
            </a:lvl3pPr>
            <a:lvl4pPr marL="2438339" lvl="3"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4pPr>
            <a:lvl5pPr marL="3047924" lvl="4"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2133"/>
              </a:spcBef>
              <a:spcAft>
                <a:spcPts val="2133"/>
              </a:spcAft>
              <a:buSzPts val="1400"/>
              <a:buFont typeface="Arial" panose="020B0604020202020204" pitchFamily="34" charset="0"/>
              <a:buChar char="■"/>
              <a:defRPr sz="1800" kern="1200">
                <a:solidFill>
                  <a:schemeClr val="tx1"/>
                </a:solidFill>
                <a:latin typeface="+mn-lt"/>
                <a:ea typeface="+mn-ea"/>
                <a:cs typeface="+mn-cs"/>
              </a:defRPr>
            </a:lvl9pPr>
          </a:lstStyle>
          <a:p>
            <a:pPr marL="457200"/>
            <a:r>
              <a:rPr lang="en-US" sz="2600" dirty="0">
                <a:latin typeface="Open Sans"/>
              </a:rPr>
              <a:t>After experimentation, bot did not follow desired path. </a:t>
            </a:r>
          </a:p>
        </p:txBody>
      </p:sp>
      <p:sp>
        <p:nvSpPr>
          <p:cNvPr id="16" name="Google Shape;67;p15">
            <a:extLst>
              <a:ext uri="{FF2B5EF4-FFF2-40B4-BE49-F238E27FC236}">
                <a16:creationId xmlns:a16="http://schemas.microsoft.com/office/drawing/2014/main" id="{9AE05C0F-0039-48D9-90F1-2AB04C208294}"/>
              </a:ext>
            </a:extLst>
          </p:cNvPr>
          <p:cNvSpPr txBox="1">
            <a:spLocks/>
          </p:cNvSpPr>
          <p:nvPr/>
        </p:nvSpPr>
        <p:spPr>
          <a:xfrm>
            <a:off x="608796" y="4773110"/>
            <a:ext cx="5295043" cy="935289"/>
          </a:xfrm>
          <a:prstGeom prst="rect">
            <a:avLst/>
          </a:prstGeom>
        </p:spPr>
        <p:txBody>
          <a:bodyPr spcFirstLastPara="1" wrap="square" lIns="121900" tIns="121900" rIns="121900" bIns="121900" anchor="t" anchorCtr="0">
            <a:noAutofit/>
          </a:bodyPr>
          <a:lstStyle>
            <a:lvl1pPr marL="609585" lvl="0" indent="-457189" algn="l" defTabSz="914400" rtl="0" eaLnBrk="1" latinLnBrk="0" hangingPunct="1">
              <a:lnSpc>
                <a:spcPct val="90000"/>
              </a:lnSpc>
              <a:spcBef>
                <a:spcPts val="0"/>
              </a:spcBef>
              <a:spcAft>
                <a:spcPts val="0"/>
              </a:spcAft>
              <a:buSzPts val="1800"/>
              <a:buFont typeface="Arial" panose="020B0604020202020204" pitchFamily="34" charset="0"/>
              <a:buChar char="●"/>
              <a:defRPr sz="2800" kern="1200">
                <a:solidFill>
                  <a:schemeClr val="tx1"/>
                </a:solidFill>
                <a:latin typeface="+mn-lt"/>
                <a:ea typeface="+mn-ea"/>
                <a:cs typeface="+mn-cs"/>
              </a:defRPr>
            </a:lvl1pPr>
            <a:lvl2pPr marL="1219170" lvl="1"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400" kern="1200">
                <a:solidFill>
                  <a:schemeClr val="tx1"/>
                </a:solidFill>
                <a:latin typeface="+mn-lt"/>
                <a:ea typeface="+mn-ea"/>
                <a:cs typeface="+mn-cs"/>
              </a:defRPr>
            </a:lvl2pPr>
            <a:lvl3pPr marL="1828754" lvl="2"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000" kern="1200">
                <a:solidFill>
                  <a:schemeClr val="tx1"/>
                </a:solidFill>
                <a:latin typeface="+mn-lt"/>
                <a:ea typeface="+mn-ea"/>
                <a:cs typeface="+mn-cs"/>
              </a:defRPr>
            </a:lvl3pPr>
            <a:lvl4pPr marL="2438339" lvl="3"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4pPr>
            <a:lvl5pPr marL="3047924" lvl="4"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2133"/>
              </a:spcBef>
              <a:spcAft>
                <a:spcPts val="2133"/>
              </a:spcAft>
              <a:buSzPts val="1400"/>
              <a:buFont typeface="Arial" panose="020B0604020202020204" pitchFamily="34" charset="0"/>
              <a:buChar char="■"/>
              <a:defRPr sz="1800" kern="1200">
                <a:solidFill>
                  <a:schemeClr val="tx1"/>
                </a:solidFill>
                <a:latin typeface="+mn-lt"/>
                <a:ea typeface="+mn-ea"/>
                <a:cs typeface="+mn-cs"/>
              </a:defRPr>
            </a:lvl9pPr>
          </a:lstStyle>
          <a:p>
            <a:pPr marL="457200"/>
            <a:r>
              <a:rPr lang="en-US" sz="2600" dirty="0">
                <a:latin typeface="Open Sans"/>
              </a:rPr>
              <a:t>Desired result was achieved by </a:t>
            </a:r>
            <a:r>
              <a:rPr lang="en-US" sz="2600" b="1" dirty="0">
                <a:latin typeface="Open Sans"/>
              </a:rPr>
              <a:t>decreasing the angle to 75</a:t>
            </a:r>
            <a:r>
              <a:rPr lang="en-US" b="1" dirty="0"/>
              <a:t>°</a:t>
            </a:r>
            <a:r>
              <a:rPr lang="en-US" sz="2600" b="1" dirty="0">
                <a:latin typeface="Open Sans"/>
              </a:rPr>
              <a:t>. </a:t>
            </a:r>
          </a:p>
        </p:txBody>
      </p:sp>
      <p:sp>
        <p:nvSpPr>
          <p:cNvPr id="2" name="Oval 1">
            <a:extLst>
              <a:ext uri="{FF2B5EF4-FFF2-40B4-BE49-F238E27FC236}">
                <a16:creationId xmlns:a16="http://schemas.microsoft.com/office/drawing/2014/main" id="{30739526-847F-4D99-AF02-1739C054D75F}"/>
              </a:ext>
            </a:extLst>
          </p:cNvPr>
          <p:cNvSpPr/>
          <p:nvPr/>
        </p:nvSpPr>
        <p:spPr>
          <a:xfrm>
            <a:off x="7189537" y="2053763"/>
            <a:ext cx="3461657" cy="3461657"/>
          </a:xfrm>
          <a:prstGeom prst="ellipse">
            <a:avLst/>
          </a:prstGeom>
          <a:noFill/>
          <a:ln w="38100">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Picture 17" descr="A picture containing sitting, clock, red, table&#10;&#10;Description automatically generated">
            <a:extLst>
              <a:ext uri="{FF2B5EF4-FFF2-40B4-BE49-F238E27FC236}">
                <a16:creationId xmlns:a16="http://schemas.microsoft.com/office/drawing/2014/main" id="{F23E4F44-947E-411C-B499-77A31B9799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357366" y="5009477"/>
            <a:ext cx="1331229" cy="1000302"/>
          </a:xfrm>
          <a:prstGeom prst="rect">
            <a:avLst/>
          </a:prstGeom>
        </p:spPr>
      </p:pic>
      <p:grpSp>
        <p:nvGrpSpPr>
          <p:cNvPr id="11" name="Group 10">
            <a:extLst>
              <a:ext uri="{FF2B5EF4-FFF2-40B4-BE49-F238E27FC236}">
                <a16:creationId xmlns:a16="http://schemas.microsoft.com/office/drawing/2014/main" id="{21EF9A5D-B607-4CF4-8371-AD5F73B3C84F}"/>
              </a:ext>
            </a:extLst>
          </p:cNvPr>
          <p:cNvGrpSpPr/>
          <p:nvPr/>
        </p:nvGrpSpPr>
        <p:grpSpPr>
          <a:xfrm>
            <a:off x="6392887" y="1967798"/>
            <a:ext cx="3740045" cy="4041981"/>
            <a:chOff x="6392887" y="1967798"/>
            <a:chExt cx="3740045" cy="4041981"/>
          </a:xfrm>
        </p:grpSpPr>
        <p:sp>
          <p:nvSpPr>
            <p:cNvPr id="9" name="Oval 8">
              <a:extLst>
                <a:ext uri="{FF2B5EF4-FFF2-40B4-BE49-F238E27FC236}">
                  <a16:creationId xmlns:a16="http://schemas.microsoft.com/office/drawing/2014/main" id="{51F49A1C-A4B1-48E6-803F-A31F8BD91008}"/>
                </a:ext>
              </a:extLst>
            </p:cNvPr>
            <p:cNvSpPr/>
            <p:nvPr/>
          </p:nvSpPr>
          <p:spPr>
            <a:xfrm>
              <a:off x="6392887" y="1967798"/>
              <a:ext cx="3740045" cy="374004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descr="A picture containing sitting, clock, red, table&#10;&#10;Description automatically generated">
              <a:extLst>
                <a:ext uri="{FF2B5EF4-FFF2-40B4-BE49-F238E27FC236}">
                  <a16:creationId xmlns:a16="http://schemas.microsoft.com/office/drawing/2014/main" id="{65971F94-3E29-4BFD-8DDC-7E5CF3D7F4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58732" y="5009477"/>
              <a:ext cx="1331229" cy="1000302"/>
            </a:xfrm>
            <a:prstGeom prst="rect">
              <a:avLst/>
            </a:prstGeom>
          </p:spPr>
        </p:pic>
      </p:grpSp>
      <p:grpSp>
        <p:nvGrpSpPr>
          <p:cNvPr id="30" name="Group 29">
            <a:extLst>
              <a:ext uri="{FF2B5EF4-FFF2-40B4-BE49-F238E27FC236}">
                <a16:creationId xmlns:a16="http://schemas.microsoft.com/office/drawing/2014/main" id="{56F6DD84-84A4-4A83-9259-BD1ABB4ED653}"/>
              </a:ext>
            </a:extLst>
          </p:cNvPr>
          <p:cNvGrpSpPr/>
          <p:nvPr/>
        </p:nvGrpSpPr>
        <p:grpSpPr>
          <a:xfrm>
            <a:off x="7292151" y="1732757"/>
            <a:ext cx="3461658" cy="4403157"/>
            <a:chOff x="3927854" y="2204730"/>
            <a:chExt cx="3461658" cy="4403157"/>
          </a:xfrm>
        </p:grpSpPr>
        <p:sp>
          <p:nvSpPr>
            <p:cNvPr id="27" name="Oval 26">
              <a:extLst>
                <a:ext uri="{FF2B5EF4-FFF2-40B4-BE49-F238E27FC236}">
                  <a16:creationId xmlns:a16="http://schemas.microsoft.com/office/drawing/2014/main" id="{7DD288C1-4256-49D2-845A-AE8F463862D7}"/>
                </a:ext>
              </a:extLst>
            </p:cNvPr>
            <p:cNvSpPr/>
            <p:nvPr/>
          </p:nvSpPr>
          <p:spPr>
            <a:xfrm>
              <a:off x="3927854" y="2204730"/>
              <a:ext cx="3461658" cy="34616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descr="A picture containing sitting, clock, red, table&#10;&#10;Description automatically generated">
              <a:extLst>
                <a:ext uri="{FF2B5EF4-FFF2-40B4-BE49-F238E27FC236}">
                  <a16:creationId xmlns:a16="http://schemas.microsoft.com/office/drawing/2014/main" id="{BB347BD9-04ED-4515-B41F-831773D4D7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457581">
              <a:off x="4979367" y="5607585"/>
              <a:ext cx="1331229" cy="1000302"/>
            </a:xfrm>
            <a:prstGeom prst="rect">
              <a:avLst/>
            </a:prstGeom>
            <a:ln>
              <a:noFill/>
            </a:ln>
          </p:spPr>
        </p:pic>
      </p:grpSp>
      <p:sp>
        <p:nvSpPr>
          <p:cNvPr id="12" name="Slide Number Placeholder 11">
            <a:extLst>
              <a:ext uri="{FF2B5EF4-FFF2-40B4-BE49-F238E27FC236}">
                <a16:creationId xmlns:a16="http://schemas.microsoft.com/office/drawing/2014/main" id="{FDEA5865-785C-4ABB-8888-AD75EC1D9DA8}"/>
              </a:ext>
            </a:extLst>
          </p:cNvPr>
          <p:cNvSpPr>
            <a:spLocks noGrp="1"/>
          </p:cNvSpPr>
          <p:nvPr>
            <p:ph type="sldNum" idx="12"/>
          </p:nvPr>
        </p:nvSpPr>
        <p:spPr/>
        <p:txBody>
          <a:bodyPr/>
          <a:lstStyle/>
          <a:p>
            <a:pPr algn="r"/>
            <a:fld id="{00000000-1234-1234-1234-123412341234}" type="slidenum">
              <a:rPr lang="en" smtClean="0"/>
              <a:pPr algn="r"/>
              <a:t>6</a:t>
            </a:fld>
            <a:endParaRPr lang="en"/>
          </a:p>
        </p:txBody>
      </p:sp>
    </p:spTree>
    <p:extLst>
      <p:ext uri="{BB962C8B-B14F-4D97-AF65-F5344CB8AC3E}">
        <p14:creationId xmlns:p14="http://schemas.microsoft.com/office/powerpoint/2010/main" val="4199853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18"/>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8" presetClass="emph" presetSubtype="0" fill="hold" nodeType="withEffect">
                                  <p:stCondLst>
                                    <p:cond delay="0"/>
                                  </p:stCondLst>
                                  <p:childTnLst>
                                    <p:animRot by="21600000">
                                      <p:cBhvr>
                                        <p:cTn id="20" dur="3000" fill="hold"/>
                                        <p:tgtEl>
                                          <p:spTgt spid="11"/>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8" presetClass="emph" presetSubtype="0" fill="hold" nodeType="withEffect">
                                  <p:stCondLst>
                                    <p:cond delay="0"/>
                                  </p:stCondLst>
                                  <p:childTnLst>
                                    <p:animRot by="21600000">
                                      <p:cBhvr>
                                        <p:cTn id="30" dur="3000" fill="hold"/>
                                        <p:tgtEl>
                                          <p:spTgt spid="3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build="p"/>
      <p:bldP spid="13" grpId="0"/>
      <p:bldP spid="14" grpId="0"/>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415585" y="237325"/>
            <a:ext cx="11360800" cy="763600"/>
          </a:xfrm>
          <a:prstGeom prst="rect">
            <a:avLst/>
          </a:prstGeom>
        </p:spPr>
        <p:txBody>
          <a:bodyPr spcFirstLastPara="1" wrap="square" lIns="121900" tIns="121900" rIns="121900" bIns="121900" anchor="t" anchorCtr="0">
            <a:noAutofit/>
          </a:bodyPr>
          <a:lstStyle/>
          <a:p>
            <a:pPr algn="ctr"/>
            <a:r>
              <a:rPr lang="en" dirty="0">
                <a:latin typeface="Open Sans"/>
              </a:rPr>
              <a:t>Approach to Circling</a:t>
            </a:r>
            <a:endParaRPr dirty="0">
              <a:latin typeface="Open Sans"/>
            </a:endParaRPr>
          </a:p>
        </p:txBody>
      </p:sp>
      <p:sp>
        <p:nvSpPr>
          <p:cNvPr id="67" name="Google Shape;67;p15"/>
          <p:cNvSpPr txBox="1">
            <a:spLocks noGrp="1"/>
          </p:cNvSpPr>
          <p:nvPr>
            <p:ph type="body" idx="1"/>
          </p:nvPr>
        </p:nvSpPr>
        <p:spPr>
          <a:xfrm>
            <a:off x="608799" y="1689653"/>
            <a:ext cx="5295043" cy="1205947"/>
          </a:xfrm>
          <a:prstGeom prst="rect">
            <a:avLst/>
          </a:prstGeom>
        </p:spPr>
        <p:txBody>
          <a:bodyPr spcFirstLastPara="1" wrap="square" lIns="121900" tIns="121900" rIns="121900" bIns="121900" anchor="t" anchorCtr="0">
            <a:noAutofit/>
          </a:bodyPr>
          <a:lstStyle/>
          <a:p>
            <a:pPr marL="457200"/>
            <a:r>
              <a:rPr lang="en-US" sz="2600" dirty="0">
                <a:latin typeface="Open Sans"/>
              </a:rPr>
              <a:t>Use fixed ratio of speed of outer wheel to speed of inner wheel.</a:t>
            </a:r>
          </a:p>
        </p:txBody>
      </p:sp>
      <p:sp>
        <p:nvSpPr>
          <p:cNvPr id="5" name="Rectangle 4">
            <a:extLst>
              <a:ext uri="{FF2B5EF4-FFF2-40B4-BE49-F238E27FC236}">
                <a16:creationId xmlns:a16="http://schemas.microsoft.com/office/drawing/2014/main" id="{234A4445-E4F6-47EF-B6B4-892D7A38B64E}"/>
              </a:ext>
            </a:extLst>
          </p:cNvPr>
          <p:cNvSpPr/>
          <p:nvPr/>
        </p:nvSpPr>
        <p:spPr>
          <a:xfrm>
            <a:off x="1" y="581025"/>
            <a:ext cx="3354704"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3731957-7906-472B-AFB4-04B07A15E5E6}"/>
              </a:ext>
            </a:extLst>
          </p:cNvPr>
          <p:cNvSpPr/>
          <p:nvPr/>
        </p:nvSpPr>
        <p:spPr>
          <a:xfrm>
            <a:off x="8837296" y="581025"/>
            <a:ext cx="3354704"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ultiplication Sign 2">
            <a:extLst>
              <a:ext uri="{FF2B5EF4-FFF2-40B4-BE49-F238E27FC236}">
                <a16:creationId xmlns:a16="http://schemas.microsoft.com/office/drawing/2014/main" id="{5280E1D8-6ACB-484C-A754-686F66333E17}"/>
              </a:ext>
            </a:extLst>
          </p:cNvPr>
          <p:cNvSpPr/>
          <p:nvPr/>
        </p:nvSpPr>
        <p:spPr>
          <a:xfrm>
            <a:off x="8328992" y="2981739"/>
            <a:ext cx="1182756" cy="1272209"/>
          </a:xfrm>
          <a:prstGeom prst="mathMultiply">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82FD5A2-118A-4C81-9CFF-35B7CC7302DA}"/>
              </a:ext>
            </a:extLst>
          </p:cNvPr>
          <p:cNvSpPr txBox="1"/>
          <p:nvPr/>
        </p:nvSpPr>
        <p:spPr>
          <a:xfrm>
            <a:off x="8328992" y="4023115"/>
            <a:ext cx="1314912" cy="461665"/>
          </a:xfrm>
          <a:prstGeom prst="rect">
            <a:avLst/>
          </a:prstGeom>
          <a:noFill/>
        </p:spPr>
        <p:txBody>
          <a:bodyPr wrap="none" rtlCol="0">
            <a:spAutoFit/>
          </a:bodyPr>
          <a:lstStyle/>
          <a:p>
            <a:r>
              <a:rPr lang="en-US" sz="2400" dirty="0"/>
              <a:t>Reflector</a:t>
            </a:r>
          </a:p>
        </p:txBody>
      </p:sp>
      <p:sp>
        <p:nvSpPr>
          <p:cNvPr id="15" name="TextBox 14">
            <a:extLst>
              <a:ext uri="{FF2B5EF4-FFF2-40B4-BE49-F238E27FC236}">
                <a16:creationId xmlns:a16="http://schemas.microsoft.com/office/drawing/2014/main" id="{1CCD8421-65D6-42D6-93EC-8D1B588C08D8}"/>
              </a:ext>
            </a:extLst>
          </p:cNvPr>
          <p:cNvSpPr txBox="1"/>
          <p:nvPr/>
        </p:nvSpPr>
        <p:spPr>
          <a:xfrm>
            <a:off x="7713496" y="3151208"/>
            <a:ext cx="357790" cy="461665"/>
          </a:xfrm>
          <a:prstGeom prst="rect">
            <a:avLst/>
          </a:prstGeom>
          <a:noFill/>
        </p:spPr>
        <p:txBody>
          <a:bodyPr wrap="none" rtlCol="0">
            <a:spAutoFit/>
          </a:bodyPr>
          <a:lstStyle/>
          <a:p>
            <a:r>
              <a:rPr lang="en-US" sz="2400" b="1" dirty="0"/>
              <a:t>R</a:t>
            </a:r>
          </a:p>
        </p:txBody>
      </p:sp>
      <p:cxnSp>
        <p:nvCxnSpPr>
          <p:cNvPr id="20" name="Straight Arrow Connector 19">
            <a:extLst>
              <a:ext uri="{FF2B5EF4-FFF2-40B4-BE49-F238E27FC236}">
                <a16:creationId xmlns:a16="http://schemas.microsoft.com/office/drawing/2014/main" id="{31B921AE-043E-4A11-BCF2-DA7452500904}"/>
              </a:ext>
            </a:extLst>
          </p:cNvPr>
          <p:cNvCxnSpPr>
            <a:cxnSpLocks/>
          </p:cNvCxnSpPr>
          <p:nvPr/>
        </p:nvCxnSpPr>
        <p:spPr>
          <a:xfrm flipV="1">
            <a:off x="8920370" y="2209800"/>
            <a:ext cx="0" cy="140307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861923E7-CA1E-407D-9B5E-26925A6CC96F}"/>
              </a:ext>
            </a:extLst>
          </p:cNvPr>
          <p:cNvSpPr txBox="1"/>
          <p:nvPr/>
        </p:nvSpPr>
        <p:spPr>
          <a:xfrm>
            <a:off x="8941721" y="2624940"/>
            <a:ext cx="292068" cy="461665"/>
          </a:xfrm>
          <a:prstGeom prst="rect">
            <a:avLst/>
          </a:prstGeom>
          <a:noFill/>
        </p:spPr>
        <p:txBody>
          <a:bodyPr wrap="none" rtlCol="0">
            <a:spAutoFit/>
          </a:bodyPr>
          <a:lstStyle/>
          <a:p>
            <a:r>
              <a:rPr lang="en-US" sz="2400" b="1" dirty="0"/>
              <a:t>r</a:t>
            </a:r>
          </a:p>
        </p:txBody>
      </p:sp>
      <p:grpSp>
        <p:nvGrpSpPr>
          <p:cNvPr id="11" name="Group 10">
            <a:extLst>
              <a:ext uri="{FF2B5EF4-FFF2-40B4-BE49-F238E27FC236}">
                <a16:creationId xmlns:a16="http://schemas.microsoft.com/office/drawing/2014/main" id="{0A655AC2-E15E-4A15-830E-4BE429DE1D95}"/>
              </a:ext>
            </a:extLst>
          </p:cNvPr>
          <p:cNvGrpSpPr/>
          <p:nvPr/>
        </p:nvGrpSpPr>
        <p:grpSpPr>
          <a:xfrm>
            <a:off x="6593139" y="1241393"/>
            <a:ext cx="4654462" cy="4698711"/>
            <a:chOff x="6593139" y="1241393"/>
            <a:chExt cx="4654462" cy="4698711"/>
          </a:xfrm>
        </p:grpSpPr>
        <p:sp>
          <p:nvSpPr>
            <p:cNvPr id="18" name="Circle: Hollow 17">
              <a:extLst>
                <a:ext uri="{FF2B5EF4-FFF2-40B4-BE49-F238E27FC236}">
                  <a16:creationId xmlns:a16="http://schemas.microsoft.com/office/drawing/2014/main" id="{35DF8CE3-DC9B-4B39-BD93-E62696507A85}"/>
                </a:ext>
              </a:extLst>
            </p:cNvPr>
            <p:cNvSpPr/>
            <p:nvPr/>
          </p:nvSpPr>
          <p:spPr>
            <a:xfrm>
              <a:off x="6593139" y="1285642"/>
              <a:ext cx="4654462" cy="4654462"/>
            </a:xfrm>
            <a:prstGeom prst="donut">
              <a:avLst>
                <a:gd name="adj" fmla="val 19620"/>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7" name="Picture 6" descr="A picture containing sitting, clock, red, table&#10;&#10;Description automatically generated">
              <a:extLst>
                <a:ext uri="{FF2B5EF4-FFF2-40B4-BE49-F238E27FC236}">
                  <a16:creationId xmlns:a16="http://schemas.microsoft.com/office/drawing/2014/main" id="{B5B72AD4-AD23-4246-9134-144482B2D8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8192176" y="1241393"/>
              <a:ext cx="1331229" cy="1000302"/>
            </a:xfrm>
            <a:prstGeom prst="rect">
              <a:avLst/>
            </a:prstGeom>
          </p:spPr>
        </p:pic>
      </p:grpSp>
      <p:cxnSp>
        <p:nvCxnSpPr>
          <p:cNvPr id="17" name="Straight Arrow Connector 16">
            <a:extLst>
              <a:ext uri="{FF2B5EF4-FFF2-40B4-BE49-F238E27FC236}">
                <a16:creationId xmlns:a16="http://schemas.microsoft.com/office/drawing/2014/main" id="{39AA78AD-8FEF-44E5-A3DA-DC4386A97D89}"/>
              </a:ext>
            </a:extLst>
          </p:cNvPr>
          <p:cNvCxnSpPr>
            <a:cxnSpLocks/>
            <a:endCxn id="18" idx="2"/>
          </p:cNvCxnSpPr>
          <p:nvPr/>
        </p:nvCxnSpPr>
        <p:spPr>
          <a:xfrm flipH="1">
            <a:off x="6593139" y="3612873"/>
            <a:ext cx="2244158"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Google Shape;67;p15">
            <a:extLst>
              <a:ext uri="{FF2B5EF4-FFF2-40B4-BE49-F238E27FC236}">
                <a16:creationId xmlns:a16="http://schemas.microsoft.com/office/drawing/2014/main" id="{18B066F0-2DE7-458D-A488-F46767255365}"/>
              </a:ext>
            </a:extLst>
          </p:cNvPr>
          <p:cNvSpPr txBox="1">
            <a:spLocks/>
          </p:cNvSpPr>
          <p:nvPr/>
        </p:nvSpPr>
        <p:spPr>
          <a:xfrm>
            <a:off x="608799" y="3437519"/>
            <a:ext cx="5295043" cy="1730822"/>
          </a:xfrm>
          <a:prstGeom prst="rect">
            <a:avLst/>
          </a:prstGeom>
        </p:spPr>
        <p:txBody>
          <a:bodyPr spcFirstLastPara="1" wrap="square" lIns="121900" tIns="121900" rIns="121900" bIns="121900" anchor="t" anchorCtr="0">
            <a:noAutofit/>
          </a:bodyPr>
          <a:lstStyle>
            <a:lvl1pPr marL="609585" lvl="0" indent="-457189" algn="l" defTabSz="914400" rtl="0" eaLnBrk="1" latinLnBrk="0" hangingPunct="1">
              <a:lnSpc>
                <a:spcPct val="90000"/>
              </a:lnSpc>
              <a:spcBef>
                <a:spcPts val="0"/>
              </a:spcBef>
              <a:spcAft>
                <a:spcPts val="0"/>
              </a:spcAft>
              <a:buSzPts val="1800"/>
              <a:buFont typeface="Arial" panose="020B0604020202020204" pitchFamily="34" charset="0"/>
              <a:buChar char="●"/>
              <a:defRPr sz="2800" kern="1200">
                <a:solidFill>
                  <a:schemeClr val="tx1"/>
                </a:solidFill>
                <a:latin typeface="+mn-lt"/>
                <a:ea typeface="+mn-ea"/>
                <a:cs typeface="+mn-cs"/>
              </a:defRPr>
            </a:lvl1pPr>
            <a:lvl2pPr marL="1219170" lvl="1"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400" kern="1200">
                <a:solidFill>
                  <a:schemeClr val="tx1"/>
                </a:solidFill>
                <a:latin typeface="+mn-lt"/>
                <a:ea typeface="+mn-ea"/>
                <a:cs typeface="+mn-cs"/>
              </a:defRPr>
            </a:lvl2pPr>
            <a:lvl3pPr marL="1828754" lvl="2"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000" kern="1200">
                <a:solidFill>
                  <a:schemeClr val="tx1"/>
                </a:solidFill>
                <a:latin typeface="+mn-lt"/>
                <a:ea typeface="+mn-ea"/>
                <a:cs typeface="+mn-cs"/>
              </a:defRPr>
            </a:lvl3pPr>
            <a:lvl4pPr marL="2438339" lvl="3"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4pPr>
            <a:lvl5pPr marL="3047924" lvl="4"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2133"/>
              </a:spcBef>
              <a:spcAft>
                <a:spcPts val="2133"/>
              </a:spcAft>
              <a:buSzPts val="1400"/>
              <a:buFont typeface="Arial" panose="020B0604020202020204" pitchFamily="34" charset="0"/>
              <a:buChar char="■"/>
              <a:defRPr sz="1800" kern="1200">
                <a:solidFill>
                  <a:schemeClr val="tx1"/>
                </a:solidFill>
                <a:latin typeface="+mn-lt"/>
                <a:ea typeface="+mn-ea"/>
                <a:cs typeface="+mn-cs"/>
              </a:defRPr>
            </a:lvl9pPr>
          </a:lstStyle>
          <a:p>
            <a:pPr marL="457200"/>
            <a:r>
              <a:rPr lang="en-US" sz="2600" dirty="0">
                <a:latin typeface="Open Sans"/>
              </a:rPr>
              <a:t>The inner radius is measured to be </a:t>
            </a:r>
            <a:r>
              <a:rPr lang="en-US" sz="2600" b="1" dirty="0">
                <a:latin typeface="Open Sans"/>
              </a:rPr>
              <a:t>r = 14’’.</a:t>
            </a:r>
          </a:p>
          <a:p>
            <a:pPr marL="457200">
              <a:lnSpc>
                <a:spcPct val="30000"/>
              </a:lnSpc>
            </a:pPr>
            <a:endParaRPr lang="en-US" sz="2600" dirty="0">
              <a:latin typeface="Open Sans"/>
            </a:endParaRPr>
          </a:p>
          <a:p>
            <a:pPr marL="457200"/>
            <a:r>
              <a:rPr lang="en-US" sz="2600" dirty="0">
                <a:latin typeface="Open Sans"/>
              </a:rPr>
              <a:t>The ratio of circumferences is 24/14 = </a:t>
            </a:r>
            <a:r>
              <a:rPr lang="en-US" sz="2600" b="1" dirty="0">
                <a:latin typeface="Open Sans"/>
              </a:rPr>
              <a:t>1.714.</a:t>
            </a:r>
            <a:endParaRPr lang="en-US" sz="2600" dirty="0">
              <a:latin typeface="Open Sans"/>
            </a:endParaRPr>
          </a:p>
        </p:txBody>
      </p:sp>
      <p:sp>
        <p:nvSpPr>
          <p:cNvPr id="21" name="Google Shape;67;p15">
            <a:extLst>
              <a:ext uri="{FF2B5EF4-FFF2-40B4-BE49-F238E27FC236}">
                <a16:creationId xmlns:a16="http://schemas.microsoft.com/office/drawing/2014/main" id="{961CF9E0-B97E-4A67-8A51-B56259C238AC}"/>
              </a:ext>
            </a:extLst>
          </p:cNvPr>
          <p:cNvSpPr txBox="1">
            <a:spLocks/>
          </p:cNvSpPr>
          <p:nvPr/>
        </p:nvSpPr>
        <p:spPr>
          <a:xfrm>
            <a:off x="608798" y="2920182"/>
            <a:ext cx="5295043" cy="497027"/>
          </a:xfrm>
          <a:prstGeom prst="rect">
            <a:avLst/>
          </a:prstGeom>
        </p:spPr>
        <p:txBody>
          <a:bodyPr spcFirstLastPara="1" wrap="square" lIns="121900" tIns="121900" rIns="121900" bIns="121900" anchor="t" anchorCtr="0">
            <a:noAutofit/>
          </a:bodyPr>
          <a:lstStyle>
            <a:lvl1pPr marL="609585" lvl="0" indent="-457189" algn="l" defTabSz="914400" rtl="0" eaLnBrk="1" latinLnBrk="0" hangingPunct="1">
              <a:lnSpc>
                <a:spcPct val="90000"/>
              </a:lnSpc>
              <a:spcBef>
                <a:spcPts val="0"/>
              </a:spcBef>
              <a:spcAft>
                <a:spcPts val="0"/>
              </a:spcAft>
              <a:buSzPts val="1800"/>
              <a:buFont typeface="Arial" panose="020B0604020202020204" pitchFamily="34" charset="0"/>
              <a:buChar char="●"/>
              <a:defRPr sz="2800" kern="1200">
                <a:solidFill>
                  <a:schemeClr val="tx1"/>
                </a:solidFill>
                <a:latin typeface="+mn-lt"/>
                <a:ea typeface="+mn-ea"/>
                <a:cs typeface="+mn-cs"/>
              </a:defRPr>
            </a:lvl1pPr>
            <a:lvl2pPr marL="1219170" lvl="1"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400" kern="1200">
                <a:solidFill>
                  <a:schemeClr val="tx1"/>
                </a:solidFill>
                <a:latin typeface="+mn-lt"/>
                <a:ea typeface="+mn-ea"/>
                <a:cs typeface="+mn-cs"/>
              </a:defRPr>
            </a:lvl2pPr>
            <a:lvl3pPr marL="1828754" lvl="2"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000" kern="1200">
                <a:solidFill>
                  <a:schemeClr val="tx1"/>
                </a:solidFill>
                <a:latin typeface="+mn-lt"/>
                <a:ea typeface="+mn-ea"/>
                <a:cs typeface="+mn-cs"/>
              </a:defRPr>
            </a:lvl3pPr>
            <a:lvl4pPr marL="2438339" lvl="3"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4pPr>
            <a:lvl5pPr marL="3047924" lvl="4"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2133"/>
              </a:spcBef>
              <a:spcAft>
                <a:spcPts val="2133"/>
              </a:spcAft>
              <a:buSzPts val="1400"/>
              <a:buFont typeface="Arial" panose="020B0604020202020204" pitchFamily="34" charset="0"/>
              <a:buChar char="■"/>
              <a:defRPr sz="1800" kern="1200">
                <a:solidFill>
                  <a:schemeClr val="tx1"/>
                </a:solidFill>
                <a:latin typeface="+mn-lt"/>
                <a:ea typeface="+mn-ea"/>
                <a:cs typeface="+mn-cs"/>
              </a:defRPr>
            </a:lvl9pPr>
          </a:lstStyle>
          <a:p>
            <a:pPr marL="457200"/>
            <a:r>
              <a:rPr lang="en-US" sz="2600" dirty="0">
                <a:latin typeface="Open Sans"/>
              </a:rPr>
              <a:t>Set the outer radius to </a:t>
            </a:r>
            <a:r>
              <a:rPr lang="en-US" sz="2600" b="1" dirty="0">
                <a:latin typeface="Open Sans"/>
              </a:rPr>
              <a:t>R= 24’’.</a:t>
            </a:r>
            <a:endParaRPr lang="en-US" sz="2600" dirty="0">
              <a:latin typeface="Open Sans"/>
            </a:endParaRPr>
          </a:p>
        </p:txBody>
      </p:sp>
      <p:sp>
        <p:nvSpPr>
          <p:cNvPr id="22" name="Google Shape;67;p15">
            <a:extLst>
              <a:ext uri="{FF2B5EF4-FFF2-40B4-BE49-F238E27FC236}">
                <a16:creationId xmlns:a16="http://schemas.microsoft.com/office/drawing/2014/main" id="{A0435AD5-6234-49FA-8023-32871A663EC0}"/>
              </a:ext>
            </a:extLst>
          </p:cNvPr>
          <p:cNvSpPr txBox="1">
            <a:spLocks/>
          </p:cNvSpPr>
          <p:nvPr/>
        </p:nvSpPr>
        <p:spPr>
          <a:xfrm>
            <a:off x="608798" y="5168342"/>
            <a:ext cx="5295043" cy="960316"/>
          </a:xfrm>
          <a:prstGeom prst="rect">
            <a:avLst/>
          </a:prstGeom>
        </p:spPr>
        <p:txBody>
          <a:bodyPr spcFirstLastPara="1" wrap="square" lIns="121900" tIns="121900" rIns="121900" bIns="121900" anchor="t" anchorCtr="0">
            <a:noAutofit/>
          </a:bodyPr>
          <a:lstStyle>
            <a:lvl1pPr marL="609585" lvl="0" indent="-457189" algn="l" defTabSz="914400" rtl="0" eaLnBrk="1" latinLnBrk="0" hangingPunct="1">
              <a:lnSpc>
                <a:spcPct val="90000"/>
              </a:lnSpc>
              <a:spcBef>
                <a:spcPts val="0"/>
              </a:spcBef>
              <a:spcAft>
                <a:spcPts val="0"/>
              </a:spcAft>
              <a:buSzPts val="1800"/>
              <a:buFont typeface="Arial" panose="020B0604020202020204" pitchFamily="34" charset="0"/>
              <a:buChar char="●"/>
              <a:defRPr sz="2800" kern="1200">
                <a:solidFill>
                  <a:schemeClr val="tx1"/>
                </a:solidFill>
                <a:latin typeface="+mn-lt"/>
                <a:ea typeface="+mn-ea"/>
                <a:cs typeface="+mn-cs"/>
              </a:defRPr>
            </a:lvl1pPr>
            <a:lvl2pPr marL="1219170" lvl="1"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400" kern="1200">
                <a:solidFill>
                  <a:schemeClr val="tx1"/>
                </a:solidFill>
                <a:latin typeface="+mn-lt"/>
                <a:ea typeface="+mn-ea"/>
                <a:cs typeface="+mn-cs"/>
              </a:defRPr>
            </a:lvl2pPr>
            <a:lvl3pPr marL="1828754" lvl="2"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000" kern="1200">
                <a:solidFill>
                  <a:schemeClr val="tx1"/>
                </a:solidFill>
                <a:latin typeface="+mn-lt"/>
                <a:ea typeface="+mn-ea"/>
                <a:cs typeface="+mn-cs"/>
              </a:defRPr>
            </a:lvl3pPr>
            <a:lvl4pPr marL="2438339" lvl="3"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4pPr>
            <a:lvl5pPr marL="3047924" lvl="4"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2133"/>
              </a:spcBef>
              <a:spcAft>
                <a:spcPts val="2133"/>
              </a:spcAft>
              <a:buSzPts val="1400"/>
              <a:buFont typeface="Arial" panose="020B0604020202020204" pitchFamily="34" charset="0"/>
              <a:buChar char="■"/>
              <a:defRPr sz="1800" kern="1200">
                <a:solidFill>
                  <a:schemeClr val="tx1"/>
                </a:solidFill>
                <a:latin typeface="+mn-lt"/>
                <a:ea typeface="+mn-ea"/>
                <a:cs typeface="+mn-cs"/>
              </a:defRPr>
            </a:lvl9pPr>
          </a:lstStyle>
          <a:p>
            <a:pPr marL="457200"/>
            <a:r>
              <a:rPr lang="en-US" sz="2600" dirty="0">
                <a:latin typeface="Open Sans"/>
              </a:rPr>
              <a:t>Therefore, the ratio of speeds must also be </a:t>
            </a:r>
            <a:r>
              <a:rPr lang="en-US" sz="2600" b="1" dirty="0">
                <a:latin typeface="Open Sans"/>
              </a:rPr>
              <a:t>1.714.</a:t>
            </a:r>
          </a:p>
          <a:p>
            <a:pPr marL="457200"/>
            <a:endParaRPr lang="en-US" sz="2600" dirty="0">
              <a:latin typeface="Open Sans"/>
            </a:endParaRPr>
          </a:p>
        </p:txBody>
      </p:sp>
      <p:sp>
        <p:nvSpPr>
          <p:cNvPr id="10" name="Slide Number Placeholder 9">
            <a:extLst>
              <a:ext uri="{FF2B5EF4-FFF2-40B4-BE49-F238E27FC236}">
                <a16:creationId xmlns:a16="http://schemas.microsoft.com/office/drawing/2014/main" id="{E3E53A85-8829-4702-A23F-C6F301D45B56}"/>
              </a:ext>
            </a:extLst>
          </p:cNvPr>
          <p:cNvSpPr>
            <a:spLocks noGrp="1"/>
          </p:cNvSpPr>
          <p:nvPr>
            <p:ph type="sldNum" idx="12"/>
          </p:nvPr>
        </p:nvSpPr>
        <p:spPr/>
        <p:txBody>
          <a:bodyPr/>
          <a:lstStyle/>
          <a:p>
            <a:pPr algn="r"/>
            <a:fld id="{00000000-1234-1234-1234-123412341234}" type="slidenum">
              <a:rPr lang="en" smtClean="0"/>
              <a:pPr algn="r"/>
              <a:t>7</a:t>
            </a:fld>
            <a:endParaRPr lang="en"/>
          </a:p>
        </p:txBody>
      </p:sp>
    </p:spTree>
    <p:extLst>
      <p:ext uri="{BB962C8B-B14F-4D97-AF65-F5344CB8AC3E}">
        <p14:creationId xmlns:p14="http://schemas.microsoft.com/office/powerpoint/2010/main" val="1260038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8" presetClass="emph" presetSubtype="0" fill="hold" nodeType="withEffect">
                                  <p:stCondLst>
                                    <p:cond delay="0"/>
                                  </p:stCondLst>
                                  <p:childTnLst>
                                    <p:animRot by="21600000">
                                      <p:cBhvr>
                                        <p:cTn id="28" dur="3000" fill="hold"/>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build="p"/>
      <p:bldP spid="15" grpId="0"/>
      <p:bldP spid="23" grpId="0"/>
      <p:bldP spid="19" grpId="0"/>
      <p:bldP spid="21" grpId="0"/>
      <p:bldP spid="2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415585" y="237325"/>
            <a:ext cx="11360800" cy="763600"/>
          </a:xfrm>
          <a:prstGeom prst="rect">
            <a:avLst/>
          </a:prstGeom>
        </p:spPr>
        <p:txBody>
          <a:bodyPr spcFirstLastPara="1" wrap="square" lIns="121900" tIns="121900" rIns="121900" bIns="121900" anchor="t" anchorCtr="0">
            <a:noAutofit/>
          </a:bodyPr>
          <a:lstStyle/>
          <a:p>
            <a:pPr algn="ctr"/>
            <a:r>
              <a:rPr lang="en" dirty="0">
                <a:latin typeface="Open Sans"/>
              </a:rPr>
              <a:t>Approach to </a:t>
            </a:r>
            <a:r>
              <a:rPr lang="en-US" dirty="0">
                <a:latin typeface="Open Sans"/>
              </a:rPr>
              <a:t>End</a:t>
            </a:r>
            <a:r>
              <a:rPr lang="en" dirty="0">
                <a:latin typeface="Open Sans"/>
              </a:rPr>
              <a:t> Circling</a:t>
            </a:r>
            <a:endParaRPr dirty="0">
              <a:latin typeface="Open Sans"/>
            </a:endParaRPr>
          </a:p>
        </p:txBody>
      </p:sp>
      <p:sp>
        <p:nvSpPr>
          <p:cNvPr id="67" name="Google Shape;67;p15"/>
          <p:cNvSpPr txBox="1">
            <a:spLocks noGrp="1"/>
          </p:cNvSpPr>
          <p:nvPr>
            <p:ph type="body" idx="1"/>
          </p:nvPr>
        </p:nvSpPr>
        <p:spPr>
          <a:xfrm>
            <a:off x="611289" y="1500808"/>
            <a:ext cx="5295043" cy="911558"/>
          </a:xfrm>
          <a:prstGeom prst="rect">
            <a:avLst/>
          </a:prstGeom>
        </p:spPr>
        <p:txBody>
          <a:bodyPr spcFirstLastPara="1" wrap="square" lIns="121900" tIns="121900" rIns="121900" bIns="121900" anchor="t" anchorCtr="0">
            <a:noAutofit/>
          </a:bodyPr>
          <a:lstStyle/>
          <a:p>
            <a:pPr marL="457200"/>
            <a:r>
              <a:rPr lang="en-US" sz="2600" b="1" dirty="0">
                <a:latin typeface="Open Sans"/>
              </a:rPr>
              <a:t>Attempted using odometry </a:t>
            </a:r>
            <a:r>
              <a:rPr lang="en-US" sz="2600" dirty="0">
                <a:latin typeface="Open Sans"/>
              </a:rPr>
              <a:t>to stop circling.</a:t>
            </a:r>
            <a:endParaRPr sz="2600" dirty="0">
              <a:latin typeface="Open Sans"/>
            </a:endParaRPr>
          </a:p>
        </p:txBody>
      </p:sp>
      <p:sp>
        <p:nvSpPr>
          <p:cNvPr id="5" name="Rectangle 4">
            <a:extLst>
              <a:ext uri="{FF2B5EF4-FFF2-40B4-BE49-F238E27FC236}">
                <a16:creationId xmlns:a16="http://schemas.microsoft.com/office/drawing/2014/main" id="{234A4445-E4F6-47EF-B6B4-892D7A38B64E}"/>
              </a:ext>
            </a:extLst>
          </p:cNvPr>
          <p:cNvSpPr/>
          <p:nvPr/>
        </p:nvSpPr>
        <p:spPr>
          <a:xfrm>
            <a:off x="1" y="581025"/>
            <a:ext cx="2668904"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3731957-7906-472B-AFB4-04B07A15E5E6}"/>
              </a:ext>
            </a:extLst>
          </p:cNvPr>
          <p:cNvSpPr/>
          <p:nvPr/>
        </p:nvSpPr>
        <p:spPr>
          <a:xfrm>
            <a:off x="9523096" y="581025"/>
            <a:ext cx="2668904"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Google Shape;67;p15">
            <a:extLst>
              <a:ext uri="{FF2B5EF4-FFF2-40B4-BE49-F238E27FC236}">
                <a16:creationId xmlns:a16="http://schemas.microsoft.com/office/drawing/2014/main" id="{71881811-5DAC-42CB-A3CB-237FCB5C7363}"/>
              </a:ext>
            </a:extLst>
          </p:cNvPr>
          <p:cNvSpPr txBox="1">
            <a:spLocks/>
          </p:cNvSpPr>
          <p:nvPr/>
        </p:nvSpPr>
        <p:spPr>
          <a:xfrm>
            <a:off x="611289" y="2278600"/>
            <a:ext cx="5295043" cy="911558"/>
          </a:xfrm>
          <a:prstGeom prst="rect">
            <a:avLst/>
          </a:prstGeom>
        </p:spPr>
        <p:txBody>
          <a:bodyPr spcFirstLastPara="1" wrap="square" lIns="121900" tIns="121900" rIns="121900" bIns="121900" anchor="t" anchorCtr="0">
            <a:noAutofit/>
          </a:bodyPr>
          <a:lstStyle>
            <a:lvl1pPr marL="609585" lvl="0" indent="-457189" algn="l" defTabSz="914400" rtl="0" eaLnBrk="1" latinLnBrk="0" hangingPunct="1">
              <a:lnSpc>
                <a:spcPct val="90000"/>
              </a:lnSpc>
              <a:spcBef>
                <a:spcPts val="0"/>
              </a:spcBef>
              <a:spcAft>
                <a:spcPts val="0"/>
              </a:spcAft>
              <a:buSzPts val="1800"/>
              <a:buFont typeface="Arial" panose="020B0604020202020204" pitchFamily="34" charset="0"/>
              <a:buChar char="●"/>
              <a:defRPr sz="2800" kern="1200">
                <a:solidFill>
                  <a:schemeClr val="tx1"/>
                </a:solidFill>
                <a:latin typeface="+mn-lt"/>
                <a:ea typeface="+mn-ea"/>
                <a:cs typeface="+mn-cs"/>
              </a:defRPr>
            </a:lvl1pPr>
            <a:lvl2pPr marL="1219170" lvl="1"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400" kern="1200">
                <a:solidFill>
                  <a:schemeClr val="tx1"/>
                </a:solidFill>
                <a:latin typeface="+mn-lt"/>
                <a:ea typeface="+mn-ea"/>
                <a:cs typeface="+mn-cs"/>
              </a:defRPr>
            </a:lvl2pPr>
            <a:lvl3pPr marL="1828754" lvl="2"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000" kern="1200">
                <a:solidFill>
                  <a:schemeClr val="tx1"/>
                </a:solidFill>
                <a:latin typeface="+mn-lt"/>
                <a:ea typeface="+mn-ea"/>
                <a:cs typeface="+mn-cs"/>
              </a:defRPr>
            </a:lvl3pPr>
            <a:lvl4pPr marL="2438339" lvl="3"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4pPr>
            <a:lvl5pPr marL="3047924" lvl="4"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2133"/>
              </a:spcBef>
              <a:spcAft>
                <a:spcPts val="2133"/>
              </a:spcAft>
              <a:buSzPts val="1400"/>
              <a:buFont typeface="Arial" panose="020B0604020202020204" pitchFamily="34" charset="0"/>
              <a:buChar char="■"/>
              <a:defRPr sz="1800" kern="1200">
                <a:solidFill>
                  <a:schemeClr val="tx1"/>
                </a:solidFill>
                <a:latin typeface="+mn-lt"/>
                <a:ea typeface="+mn-ea"/>
                <a:cs typeface="+mn-cs"/>
              </a:defRPr>
            </a:lvl9pPr>
          </a:lstStyle>
          <a:p>
            <a:pPr marL="457200"/>
            <a:r>
              <a:rPr lang="en-US" sz="2600" dirty="0">
                <a:latin typeface="Open Sans"/>
              </a:rPr>
              <a:t>Found to have a </a:t>
            </a:r>
            <a:r>
              <a:rPr lang="en-US" sz="2600" b="1" dirty="0">
                <a:latin typeface="Open Sans"/>
              </a:rPr>
              <a:t>large error</a:t>
            </a:r>
            <a:r>
              <a:rPr lang="en-US" sz="2600" dirty="0">
                <a:latin typeface="Open Sans"/>
              </a:rPr>
              <a:t>, therefore unreliable.</a:t>
            </a:r>
          </a:p>
        </p:txBody>
      </p:sp>
      <p:sp>
        <p:nvSpPr>
          <p:cNvPr id="18" name="Google Shape;67;p15">
            <a:extLst>
              <a:ext uri="{FF2B5EF4-FFF2-40B4-BE49-F238E27FC236}">
                <a16:creationId xmlns:a16="http://schemas.microsoft.com/office/drawing/2014/main" id="{D981821C-6EA2-480B-A4BC-9678908E2FEA}"/>
              </a:ext>
            </a:extLst>
          </p:cNvPr>
          <p:cNvSpPr txBox="1">
            <a:spLocks/>
          </p:cNvSpPr>
          <p:nvPr/>
        </p:nvSpPr>
        <p:spPr>
          <a:xfrm>
            <a:off x="611289" y="3111557"/>
            <a:ext cx="5295043" cy="911558"/>
          </a:xfrm>
          <a:prstGeom prst="rect">
            <a:avLst/>
          </a:prstGeom>
        </p:spPr>
        <p:txBody>
          <a:bodyPr spcFirstLastPara="1" wrap="square" lIns="121900" tIns="121900" rIns="121900" bIns="121900" anchor="t" anchorCtr="0">
            <a:noAutofit/>
          </a:bodyPr>
          <a:lstStyle>
            <a:lvl1pPr marL="609585" lvl="0" indent="-457189" algn="l" defTabSz="914400" rtl="0" eaLnBrk="1" latinLnBrk="0" hangingPunct="1">
              <a:lnSpc>
                <a:spcPct val="90000"/>
              </a:lnSpc>
              <a:spcBef>
                <a:spcPts val="0"/>
              </a:spcBef>
              <a:spcAft>
                <a:spcPts val="0"/>
              </a:spcAft>
              <a:buSzPts val="1800"/>
              <a:buFont typeface="Arial" panose="020B0604020202020204" pitchFamily="34" charset="0"/>
              <a:buChar char="●"/>
              <a:defRPr sz="2800" kern="1200">
                <a:solidFill>
                  <a:schemeClr val="tx1"/>
                </a:solidFill>
                <a:latin typeface="+mn-lt"/>
                <a:ea typeface="+mn-ea"/>
                <a:cs typeface="+mn-cs"/>
              </a:defRPr>
            </a:lvl1pPr>
            <a:lvl2pPr marL="1219170" lvl="1"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400" kern="1200">
                <a:solidFill>
                  <a:schemeClr val="tx1"/>
                </a:solidFill>
                <a:latin typeface="+mn-lt"/>
                <a:ea typeface="+mn-ea"/>
                <a:cs typeface="+mn-cs"/>
              </a:defRPr>
            </a:lvl2pPr>
            <a:lvl3pPr marL="1828754" lvl="2"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000" kern="1200">
                <a:solidFill>
                  <a:schemeClr val="tx1"/>
                </a:solidFill>
                <a:latin typeface="+mn-lt"/>
                <a:ea typeface="+mn-ea"/>
                <a:cs typeface="+mn-cs"/>
              </a:defRPr>
            </a:lvl3pPr>
            <a:lvl4pPr marL="2438339" lvl="3"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4pPr>
            <a:lvl5pPr marL="3047924" lvl="4"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2133"/>
              </a:spcBef>
              <a:spcAft>
                <a:spcPts val="2133"/>
              </a:spcAft>
              <a:buSzPts val="1400"/>
              <a:buFont typeface="Arial" panose="020B0604020202020204" pitchFamily="34" charset="0"/>
              <a:buChar char="■"/>
              <a:defRPr sz="1800" kern="1200">
                <a:solidFill>
                  <a:schemeClr val="tx1"/>
                </a:solidFill>
                <a:latin typeface="+mn-lt"/>
                <a:ea typeface="+mn-ea"/>
                <a:cs typeface="+mn-cs"/>
              </a:defRPr>
            </a:lvl9pPr>
          </a:lstStyle>
          <a:p>
            <a:pPr marL="457200"/>
            <a:r>
              <a:rPr lang="en-US" sz="2600" dirty="0">
                <a:latin typeface="Open Sans"/>
              </a:rPr>
              <a:t>Hypothesized </a:t>
            </a:r>
            <a:r>
              <a:rPr lang="en-US" sz="2600" b="1" dirty="0">
                <a:latin typeface="Open Sans"/>
              </a:rPr>
              <a:t>using timer </a:t>
            </a:r>
            <a:r>
              <a:rPr lang="en-US" sz="2600" dirty="0">
                <a:latin typeface="Open Sans"/>
              </a:rPr>
              <a:t>instead.</a:t>
            </a:r>
          </a:p>
        </p:txBody>
      </p:sp>
      <p:sp>
        <p:nvSpPr>
          <p:cNvPr id="19" name="Google Shape;67;p15">
            <a:extLst>
              <a:ext uri="{FF2B5EF4-FFF2-40B4-BE49-F238E27FC236}">
                <a16:creationId xmlns:a16="http://schemas.microsoft.com/office/drawing/2014/main" id="{3F045BED-F1FF-42E9-91AE-8A4E19A7AE7C}"/>
              </a:ext>
            </a:extLst>
          </p:cNvPr>
          <p:cNvSpPr txBox="1">
            <a:spLocks/>
          </p:cNvSpPr>
          <p:nvPr/>
        </p:nvSpPr>
        <p:spPr>
          <a:xfrm>
            <a:off x="611288" y="3889349"/>
            <a:ext cx="5674382" cy="1210189"/>
          </a:xfrm>
          <a:prstGeom prst="rect">
            <a:avLst/>
          </a:prstGeom>
        </p:spPr>
        <p:txBody>
          <a:bodyPr spcFirstLastPara="1" wrap="square" lIns="121900" tIns="121900" rIns="121900" bIns="121900" anchor="t" anchorCtr="0">
            <a:noAutofit/>
          </a:bodyPr>
          <a:lstStyle>
            <a:lvl1pPr marL="609585" lvl="0" indent="-457189" algn="l" defTabSz="914400" rtl="0" eaLnBrk="1" latinLnBrk="0" hangingPunct="1">
              <a:lnSpc>
                <a:spcPct val="90000"/>
              </a:lnSpc>
              <a:spcBef>
                <a:spcPts val="0"/>
              </a:spcBef>
              <a:spcAft>
                <a:spcPts val="0"/>
              </a:spcAft>
              <a:buSzPts val="1800"/>
              <a:buFont typeface="Arial" panose="020B0604020202020204" pitchFamily="34" charset="0"/>
              <a:buChar char="●"/>
              <a:defRPr sz="2800" kern="1200">
                <a:solidFill>
                  <a:schemeClr val="tx1"/>
                </a:solidFill>
                <a:latin typeface="+mn-lt"/>
                <a:ea typeface="+mn-ea"/>
                <a:cs typeface="+mn-cs"/>
              </a:defRPr>
            </a:lvl1pPr>
            <a:lvl2pPr marL="1219170" lvl="1"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400" kern="1200">
                <a:solidFill>
                  <a:schemeClr val="tx1"/>
                </a:solidFill>
                <a:latin typeface="+mn-lt"/>
                <a:ea typeface="+mn-ea"/>
                <a:cs typeface="+mn-cs"/>
              </a:defRPr>
            </a:lvl2pPr>
            <a:lvl3pPr marL="1828754" lvl="2"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000" kern="1200">
                <a:solidFill>
                  <a:schemeClr val="tx1"/>
                </a:solidFill>
                <a:latin typeface="+mn-lt"/>
                <a:ea typeface="+mn-ea"/>
                <a:cs typeface="+mn-cs"/>
              </a:defRPr>
            </a:lvl3pPr>
            <a:lvl4pPr marL="2438339" lvl="3"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4pPr>
            <a:lvl5pPr marL="3047924" lvl="4"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2133"/>
              </a:spcBef>
              <a:spcAft>
                <a:spcPts val="2133"/>
              </a:spcAft>
              <a:buSzPts val="1400"/>
              <a:buFont typeface="Arial" panose="020B0604020202020204" pitchFamily="34" charset="0"/>
              <a:buChar char="■"/>
              <a:defRPr sz="1800" kern="1200">
                <a:solidFill>
                  <a:schemeClr val="tx1"/>
                </a:solidFill>
                <a:latin typeface="+mn-lt"/>
                <a:ea typeface="+mn-ea"/>
                <a:cs typeface="+mn-cs"/>
              </a:defRPr>
            </a:lvl9pPr>
          </a:lstStyle>
          <a:p>
            <a:pPr marL="457200"/>
            <a:r>
              <a:rPr lang="en-US" sz="2600" dirty="0">
                <a:latin typeface="Open Sans"/>
              </a:rPr>
              <a:t>Time period for one circle;            T = Circumference/Avg Speed</a:t>
            </a:r>
          </a:p>
          <a:p>
            <a:pPr marL="11" indent="0">
              <a:buNone/>
            </a:pPr>
            <a:r>
              <a:rPr lang="en-US" sz="2600" dirty="0">
                <a:latin typeface="Open Sans"/>
              </a:rPr>
              <a:t>     T = 150.8 inches/ 19.69  inches/s        </a:t>
            </a:r>
          </a:p>
          <a:p>
            <a:pPr marL="11" indent="0">
              <a:buNone/>
            </a:pPr>
            <a:r>
              <a:rPr lang="en-US" sz="2600" dirty="0">
                <a:latin typeface="Open Sans"/>
              </a:rPr>
              <a:t>        </a:t>
            </a:r>
            <a:r>
              <a:rPr lang="en-US" b="1" dirty="0"/>
              <a:t>≈ 7.5 s</a:t>
            </a:r>
            <a:endParaRPr lang="en-US" sz="2600" dirty="0">
              <a:latin typeface="Open Sans"/>
            </a:endParaRPr>
          </a:p>
        </p:txBody>
      </p:sp>
      <p:sp>
        <p:nvSpPr>
          <p:cNvPr id="21" name="Google Shape;67;p15">
            <a:extLst>
              <a:ext uri="{FF2B5EF4-FFF2-40B4-BE49-F238E27FC236}">
                <a16:creationId xmlns:a16="http://schemas.microsoft.com/office/drawing/2014/main" id="{8EF1BDED-721A-427E-9198-A8407CB90D62}"/>
              </a:ext>
            </a:extLst>
          </p:cNvPr>
          <p:cNvSpPr txBox="1">
            <a:spLocks/>
          </p:cNvSpPr>
          <p:nvPr/>
        </p:nvSpPr>
        <p:spPr>
          <a:xfrm>
            <a:off x="611288" y="5399372"/>
            <a:ext cx="5295043" cy="1221303"/>
          </a:xfrm>
          <a:prstGeom prst="rect">
            <a:avLst/>
          </a:prstGeom>
        </p:spPr>
        <p:txBody>
          <a:bodyPr spcFirstLastPara="1" wrap="square" lIns="121900" tIns="121900" rIns="121900" bIns="121900" anchor="t" anchorCtr="0">
            <a:noAutofit/>
          </a:bodyPr>
          <a:lstStyle>
            <a:lvl1pPr marL="609585" lvl="0" indent="-457189" algn="l" defTabSz="914400" rtl="0" eaLnBrk="1" latinLnBrk="0" hangingPunct="1">
              <a:lnSpc>
                <a:spcPct val="90000"/>
              </a:lnSpc>
              <a:spcBef>
                <a:spcPts val="0"/>
              </a:spcBef>
              <a:spcAft>
                <a:spcPts val="0"/>
              </a:spcAft>
              <a:buSzPts val="1800"/>
              <a:buFont typeface="Arial" panose="020B0604020202020204" pitchFamily="34" charset="0"/>
              <a:buChar char="●"/>
              <a:defRPr sz="2800" kern="1200">
                <a:solidFill>
                  <a:schemeClr val="tx1"/>
                </a:solidFill>
                <a:latin typeface="+mn-lt"/>
                <a:ea typeface="+mn-ea"/>
                <a:cs typeface="+mn-cs"/>
              </a:defRPr>
            </a:lvl1pPr>
            <a:lvl2pPr marL="1219170" lvl="1"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400" kern="1200">
                <a:solidFill>
                  <a:schemeClr val="tx1"/>
                </a:solidFill>
                <a:latin typeface="+mn-lt"/>
                <a:ea typeface="+mn-ea"/>
                <a:cs typeface="+mn-cs"/>
              </a:defRPr>
            </a:lvl2pPr>
            <a:lvl3pPr marL="1828754" lvl="2" indent="-423323" algn="l" defTabSz="914400" rtl="0" eaLnBrk="1" latinLnBrk="0" hangingPunct="1">
              <a:lnSpc>
                <a:spcPct val="90000"/>
              </a:lnSpc>
              <a:spcBef>
                <a:spcPts val="2133"/>
              </a:spcBef>
              <a:spcAft>
                <a:spcPts val="0"/>
              </a:spcAft>
              <a:buSzPts val="1400"/>
              <a:buFont typeface="Arial" panose="020B0604020202020204" pitchFamily="34" charset="0"/>
              <a:buChar char="■"/>
              <a:defRPr sz="2000" kern="1200">
                <a:solidFill>
                  <a:schemeClr val="tx1"/>
                </a:solidFill>
                <a:latin typeface="+mn-lt"/>
                <a:ea typeface="+mn-ea"/>
                <a:cs typeface="+mn-cs"/>
              </a:defRPr>
            </a:lvl3pPr>
            <a:lvl4pPr marL="2438339" lvl="3"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4pPr>
            <a:lvl5pPr marL="3047924" lvl="4"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2133"/>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2133"/>
              </a:spcBef>
              <a:spcAft>
                <a:spcPts val="2133"/>
              </a:spcAft>
              <a:buSzPts val="1400"/>
              <a:buFont typeface="Arial" panose="020B0604020202020204" pitchFamily="34" charset="0"/>
              <a:buChar char="■"/>
              <a:defRPr sz="1800" kern="1200">
                <a:solidFill>
                  <a:schemeClr val="tx1"/>
                </a:solidFill>
                <a:latin typeface="+mn-lt"/>
                <a:ea typeface="+mn-ea"/>
                <a:cs typeface="+mn-cs"/>
              </a:defRPr>
            </a:lvl9pPr>
          </a:lstStyle>
          <a:p>
            <a:pPr marL="457200"/>
            <a:r>
              <a:rPr lang="en-US" sz="2600" dirty="0">
                <a:latin typeface="Open Sans"/>
              </a:rPr>
              <a:t>Found to </a:t>
            </a:r>
            <a:r>
              <a:rPr lang="en-US" sz="2600" b="1" dirty="0">
                <a:latin typeface="Open Sans"/>
              </a:rPr>
              <a:t>work reliably </a:t>
            </a:r>
            <a:r>
              <a:rPr lang="en-US" sz="2600" dirty="0">
                <a:latin typeface="Open Sans"/>
              </a:rPr>
              <a:t>after testing.</a:t>
            </a:r>
          </a:p>
        </p:txBody>
      </p:sp>
      <p:sp>
        <p:nvSpPr>
          <p:cNvPr id="24" name="Flowchart: Alternate Process 23">
            <a:extLst>
              <a:ext uri="{FF2B5EF4-FFF2-40B4-BE49-F238E27FC236}">
                <a16:creationId xmlns:a16="http://schemas.microsoft.com/office/drawing/2014/main" id="{F53A0F60-750E-485D-98FF-41FD36158450}"/>
              </a:ext>
            </a:extLst>
          </p:cNvPr>
          <p:cNvSpPr/>
          <p:nvPr/>
        </p:nvSpPr>
        <p:spPr>
          <a:xfrm>
            <a:off x="6520951" y="1243939"/>
            <a:ext cx="3312789" cy="763600"/>
          </a:xfrm>
          <a:prstGeom prst="flowChartAlternate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RESET TIMER/</a:t>
            </a:r>
          </a:p>
          <a:p>
            <a:pPr algn="ctr"/>
            <a:r>
              <a:rPr lang="en-US" sz="2400" dirty="0"/>
              <a:t>START CIRCLING</a:t>
            </a:r>
          </a:p>
        </p:txBody>
      </p:sp>
      <p:sp>
        <p:nvSpPr>
          <p:cNvPr id="29" name="Arrow: Curved Up 28">
            <a:extLst>
              <a:ext uri="{FF2B5EF4-FFF2-40B4-BE49-F238E27FC236}">
                <a16:creationId xmlns:a16="http://schemas.microsoft.com/office/drawing/2014/main" id="{13F07494-8083-44A6-B91B-48EDC0768E82}"/>
              </a:ext>
            </a:extLst>
          </p:cNvPr>
          <p:cNvSpPr/>
          <p:nvPr/>
        </p:nvSpPr>
        <p:spPr>
          <a:xfrm rot="16200000">
            <a:off x="9484076" y="3321492"/>
            <a:ext cx="1928564" cy="815009"/>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Arrow: Down 30">
            <a:extLst>
              <a:ext uri="{FF2B5EF4-FFF2-40B4-BE49-F238E27FC236}">
                <a16:creationId xmlns:a16="http://schemas.microsoft.com/office/drawing/2014/main" id="{7A5426D5-BA57-4EEB-B3B3-E0F9ACBC0370}"/>
              </a:ext>
            </a:extLst>
          </p:cNvPr>
          <p:cNvSpPr/>
          <p:nvPr/>
        </p:nvSpPr>
        <p:spPr>
          <a:xfrm>
            <a:off x="8068016" y="2088192"/>
            <a:ext cx="218661" cy="44701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Down 31">
            <a:extLst>
              <a:ext uri="{FF2B5EF4-FFF2-40B4-BE49-F238E27FC236}">
                <a16:creationId xmlns:a16="http://schemas.microsoft.com/office/drawing/2014/main" id="{86B1E173-F867-4C39-B440-970B18B59B7A}"/>
              </a:ext>
            </a:extLst>
          </p:cNvPr>
          <p:cNvSpPr/>
          <p:nvPr/>
        </p:nvSpPr>
        <p:spPr>
          <a:xfrm>
            <a:off x="8068016" y="3459936"/>
            <a:ext cx="218661" cy="44701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lowchart: Alternate Process 32">
            <a:extLst>
              <a:ext uri="{FF2B5EF4-FFF2-40B4-BE49-F238E27FC236}">
                <a16:creationId xmlns:a16="http://schemas.microsoft.com/office/drawing/2014/main" id="{85B87382-1301-4DB5-B466-B296CEA8A244}"/>
              </a:ext>
            </a:extLst>
          </p:cNvPr>
          <p:cNvSpPr/>
          <p:nvPr/>
        </p:nvSpPr>
        <p:spPr>
          <a:xfrm>
            <a:off x="6520951" y="2615857"/>
            <a:ext cx="3312789" cy="763600"/>
          </a:xfrm>
          <a:prstGeom prst="flowChartAlternate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CHECK TIME</a:t>
            </a:r>
          </a:p>
        </p:txBody>
      </p:sp>
      <p:sp>
        <p:nvSpPr>
          <p:cNvPr id="2" name="Flowchart: Decision 1">
            <a:extLst>
              <a:ext uri="{FF2B5EF4-FFF2-40B4-BE49-F238E27FC236}">
                <a16:creationId xmlns:a16="http://schemas.microsoft.com/office/drawing/2014/main" id="{A3D650AB-5349-4338-8710-0A23509076E5}"/>
              </a:ext>
            </a:extLst>
          </p:cNvPr>
          <p:cNvSpPr/>
          <p:nvPr/>
        </p:nvSpPr>
        <p:spPr>
          <a:xfrm>
            <a:off x="6751744" y="3987601"/>
            <a:ext cx="2851201" cy="1126477"/>
          </a:xfrm>
          <a:prstGeom prst="flowChartDecisi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t>7.5 s?</a:t>
            </a:r>
          </a:p>
        </p:txBody>
      </p:sp>
      <p:sp>
        <p:nvSpPr>
          <p:cNvPr id="34" name="Arrow: Down 33">
            <a:extLst>
              <a:ext uri="{FF2B5EF4-FFF2-40B4-BE49-F238E27FC236}">
                <a16:creationId xmlns:a16="http://schemas.microsoft.com/office/drawing/2014/main" id="{88B4C0AC-7DC0-43E5-8744-736E5990D834}"/>
              </a:ext>
            </a:extLst>
          </p:cNvPr>
          <p:cNvSpPr/>
          <p:nvPr/>
        </p:nvSpPr>
        <p:spPr>
          <a:xfrm>
            <a:off x="8068016" y="5192042"/>
            <a:ext cx="218661" cy="44701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lowchart: Alternate Process 34">
            <a:extLst>
              <a:ext uri="{FF2B5EF4-FFF2-40B4-BE49-F238E27FC236}">
                <a16:creationId xmlns:a16="http://schemas.microsoft.com/office/drawing/2014/main" id="{D5F574D0-DBD7-4E31-A622-B30997138220}"/>
              </a:ext>
            </a:extLst>
          </p:cNvPr>
          <p:cNvSpPr/>
          <p:nvPr/>
        </p:nvSpPr>
        <p:spPr>
          <a:xfrm>
            <a:off x="6520951" y="5715578"/>
            <a:ext cx="3312789" cy="763600"/>
          </a:xfrm>
          <a:prstGeom prst="flowChartAlternateProces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STOP CIRCLING</a:t>
            </a:r>
          </a:p>
        </p:txBody>
      </p:sp>
      <p:sp>
        <p:nvSpPr>
          <p:cNvPr id="7" name="TextBox 6">
            <a:extLst>
              <a:ext uri="{FF2B5EF4-FFF2-40B4-BE49-F238E27FC236}">
                <a16:creationId xmlns:a16="http://schemas.microsoft.com/office/drawing/2014/main" id="{E41A1799-FB02-4D86-82A7-8F19D7B2A61C}"/>
              </a:ext>
            </a:extLst>
          </p:cNvPr>
          <p:cNvSpPr txBox="1"/>
          <p:nvPr/>
        </p:nvSpPr>
        <p:spPr>
          <a:xfrm>
            <a:off x="10916747" y="3498047"/>
            <a:ext cx="663964" cy="523220"/>
          </a:xfrm>
          <a:prstGeom prst="rect">
            <a:avLst/>
          </a:prstGeom>
          <a:noFill/>
        </p:spPr>
        <p:txBody>
          <a:bodyPr wrap="none" rtlCol="0">
            <a:spAutoFit/>
          </a:bodyPr>
          <a:lstStyle/>
          <a:p>
            <a:r>
              <a:rPr lang="en-US" sz="2800" b="1" dirty="0"/>
              <a:t>NO</a:t>
            </a:r>
          </a:p>
        </p:txBody>
      </p:sp>
      <p:sp>
        <p:nvSpPr>
          <p:cNvPr id="36" name="TextBox 35">
            <a:extLst>
              <a:ext uri="{FF2B5EF4-FFF2-40B4-BE49-F238E27FC236}">
                <a16:creationId xmlns:a16="http://schemas.microsoft.com/office/drawing/2014/main" id="{FD54CC07-C78C-49ED-915C-8F5CEF383F3A}"/>
              </a:ext>
            </a:extLst>
          </p:cNvPr>
          <p:cNvSpPr txBox="1"/>
          <p:nvPr/>
        </p:nvSpPr>
        <p:spPr>
          <a:xfrm>
            <a:off x="8315180" y="5099538"/>
            <a:ext cx="711733" cy="523220"/>
          </a:xfrm>
          <a:prstGeom prst="rect">
            <a:avLst/>
          </a:prstGeom>
          <a:noFill/>
        </p:spPr>
        <p:txBody>
          <a:bodyPr wrap="none" rtlCol="0">
            <a:spAutoFit/>
          </a:bodyPr>
          <a:lstStyle/>
          <a:p>
            <a:r>
              <a:rPr lang="en-US" sz="2800" b="1" dirty="0"/>
              <a:t>YES</a:t>
            </a:r>
          </a:p>
        </p:txBody>
      </p:sp>
      <p:sp>
        <p:nvSpPr>
          <p:cNvPr id="9" name="Slide Number Placeholder 8">
            <a:extLst>
              <a:ext uri="{FF2B5EF4-FFF2-40B4-BE49-F238E27FC236}">
                <a16:creationId xmlns:a16="http://schemas.microsoft.com/office/drawing/2014/main" id="{CF6F5B31-6592-4E95-A4F2-86E764457D80}"/>
              </a:ext>
            </a:extLst>
          </p:cNvPr>
          <p:cNvSpPr>
            <a:spLocks noGrp="1"/>
          </p:cNvSpPr>
          <p:nvPr>
            <p:ph type="sldNum" idx="12"/>
          </p:nvPr>
        </p:nvSpPr>
        <p:spPr/>
        <p:txBody>
          <a:bodyPr/>
          <a:lstStyle/>
          <a:p>
            <a:pPr algn="r"/>
            <a:fld id="{00000000-1234-1234-1234-123412341234}" type="slidenum">
              <a:rPr lang="en" smtClean="0"/>
              <a:pPr algn="r"/>
              <a:t>8</a:t>
            </a:fld>
            <a:endParaRPr lang="en" dirty="0"/>
          </a:p>
        </p:txBody>
      </p:sp>
    </p:spTree>
    <p:extLst>
      <p:ext uri="{BB962C8B-B14F-4D97-AF65-F5344CB8AC3E}">
        <p14:creationId xmlns:p14="http://schemas.microsoft.com/office/powerpoint/2010/main" val="669304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415585" y="237325"/>
            <a:ext cx="11360800" cy="763600"/>
          </a:xfrm>
          <a:prstGeom prst="rect">
            <a:avLst/>
          </a:prstGeom>
        </p:spPr>
        <p:txBody>
          <a:bodyPr spcFirstLastPara="1" wrap="square" lIns="121900" tIns="121900" rIns="121900" bIns="121900" anchor="t" anchorCtr="0">
            <a:noAutofit/>
          </a:bodyPr>
          <a:lstStyle/>
          <a:p>
            <a:pPr algn="ctr"/>
            <a:r>
              <a:rPr lang="en" dirty="0">
                <a:latin typeface="Open Sans"/>
              </a:rPr>
              <a:t>Approach to </a:t>
            </a:r>
            <a:r>
              <a:rPr lang="en-US" dirty="0">
                <a:latin typeface="Open Sans"/>
              </a:rPr>
              <a:t>Alignment</a:t>
            </a:r>
            <a:endParaRPr dirty="0">
              <a:latin typeface="Open Sans"/>
            </a:endParaRPr>
          </a:p>
        </p:txBody>
      </p:sp>
      <p:sp>
        <p:nvSpPr>
          <p:cNvPr id="67" name="Google Shape;67;p15"/>
          <p:cNvSpPr txBox="1">
            <a:spLocks noGrp="1"/>
          </p:cNvSpPr>
          <p:nvPr>
            <p:ph type="body" idx="1"/>
          </p:nvPr>
        </p:nvSpPr>
        <p:spPr>
          <a:xfrm>
            <a:off x="608798" y="1689652"/>
            <a:ext cx="6585821" cy="4224131"/>
          </a:xfrm>
          <a:prstGeom prst="rect">
            <a:avLst/>
          </a:prstGeom>
        </p:spPr>
        <p:txBody>
          <a:bodyPr spcFirstLastPara="1" wrap="square" lIns="121900" tIns="121900" rIns="121900" bIns="121900" anchor="t" anchorCtr="0">
            <a:noAutofit/>
          </a:bodyPr>
          <a:lstStyle/>
          <a:p>
            <a:pPr marL="457200"/>
            <a:r>
              <a:rPr lang="en-US" sz="2600" dirty="0">
                <a:latin typeface="Open Sans"/>
              </a:rPr>
              <a:t>Sonars 0-5 are deployed. </a:t>
            </a:r>
          </a:p>
          <a:p>
            <a:pPr marL="457200">
              <a:lnSpc>
                <a:spcPct val="30000"/>
              </a:lnSpc>
            </a:pPr>
            <a:endParaRPr lang="en-US" sz="2600" dirty="0">
              <a:latin typeface="Open Sans"/>
            </a:endParaRPr>
          </a:p>
          <a:p>
            <a:pPr marL="457200"/>
            <a:r>
              <a:rPr lang="en-US" sz="2600" dirty="0">
                <a:latin typeface="Open Sans"/>
              </a:rPr>
              <a:t>The readings are compared and the sonar that detected the </a:t>
            </a:r>
            <a:r>
              <a:rPr lang="en-US" sz="2600" b="1" dirty="0">
                <a:latin typeface="Open Sans"/>
              </a:rPr>
              <a:t>minimum distance is selected</a:t>
            </a:r>
            <a:r>
              <a:rPr lang="en-US" sz="2600" dirty="0">
                <a:latin typeface="Open Sans"/>
              </a:rPr>
              <a:t>.</a:t>
            </a:r>
          </a:p>
          <a:p>
            <a:pPr marL="457200">
              <a:lnSpc>
                <a:spcPct val="30000"/>
              </a:lnSpc>
            </a:pPr>
            <a:endParaRPr lang="en-US" sz="2600" dirty="0">
              <a:latin typeface="Open Sans"/>
            </a:endParaRPr>
          </a:p>
          <a:p>
            <a:pPr marL="457200"/>
            <a:r>
              <a:rPr lang="en-US" sz="2600" dirty="0">
                <a:latin typeface="Open Sans"/>
              </a:rPr>
              <a:t>Each </a:t>
            </a:r>
            <a:r>
              <a:rPr lang="en-US" sz="2600" b="1" dirty="0">
                <a:latin typeface="Open Sans"/>
              </a:rPr>
              <a:t>sonar has a predetermined angle </a:t>
            </a:r>
            <a:r>
              <a:rPr lang="en-US" sz="2600" dirty="0">
                <a:latin typeface="Open Sans"/>
              </a:rPr>
              <a:t>as shown in the adjoining figure.</a:t>
            </a:r>
          </a:p>
          <a:p>
            <a:pPr marL="457200">
              <a:lnSpc>
                <a:spcPct val="30000"/>
              </a:lnSpc>
            </a:pPr>
            <a:endParaRPr lang="en-US" sz="2600" dirty="0">
              <a:latin typeface="Open Sans"/>
            </a:endParaRPr>
          </a:p>
          <a:p>
            <a:pPr marL="457200"/>
            <a:r>
              <a:rPr lang="en-US" sz="2600" dirty="0">
                <a:latin typeface="Open Sans"/>
              </a:rPr>
              <a:t>Using </a:t>
            </a:r>
            <a:r>
              <a:rPr lang="en-US" sz="2600" b="1" dirty="0">
                <a:latin typeface="Open Sans"/>
              </a:rPr>
              <a:t>odometry</a:t>
            </a:r>
            <a:r>
              <a:rPr lang="en-US" sz="2600" dirty="0">
                <a:latin typeface="Open Sans"/>
              </a:rPr>
              <a:t>, the bot’s heading is adjusted so it faces the direction of the selected sensor.</a:t>
            </a:r>
          </a:p>
          <a:p>
            <a:pPr marL="11" indent="0">
              <a:lnSpc>
                <a:spcPct val="30000"/>
              </a:lnSpc>
              <a:buNone/>
            </a:pPr>
            <a:r>
              <a:rPr lang="en-US" sz="2600" dirty="0">
                <a:latin typeface="Open Sans"/>
              </a:rPr>
              <a:t>                      </a:t>
            </a:r>
          </a:p>
          <a:p>
            <a:pPr marL="11" indent="0">
              <a:buNone/>
            </a:pPr>
            <a:r>
              <a:rPr lang="en-US" sz="2600" b="1" dirty="0">
                <a:latin typeface="Open Sans"/>
              </a:rPr>
              <a:t>         </a:t>
            </a:r>
            <a:r>
              <a:rPr lang="en-US" sz="2600" b="1" dirty="0" err="1">
                <a:latin typeface="Open Sans"/>
              </a:rPr>
              <a:t>Dtheta</a:t>
            </a:r>
            <a:r>
              <a:rPr lang="en-US" sz="2600" b="1" dirty="0">
                <a:latin typeface="Open Sans"/>
              </a:rPr>
              <a:t> = Angle of chosen sensor</a:t>
            </a:r>
            <a:endParaRPr sz="2600" b="1" dirty="0">
              <a:latin typeface="Open Sans"/>
            </a:endParaRPr>
          </a:p>
        </p:txBody>
      </p:sp>
      <p:sp>
        <p:nvSpPr>
          <p:cNvPr id="5" name="Rectangle 4">
            <a:extLst>
              <a:ext uri="{FF2B5EF4-FFF2-40B4-BE49-F238E27FC236}">
                <a16:creationId xmlns:a16="http://schemas.microsoft.com/office/drawing/2014/main" id="{234A4445-E4F6-47EF-B6B4-892D7A38B64E}"/>
              </a:ext>
            </a:extLst>
          </p:cNvPr>
          <p:cNvSpPr/>
          <p:nvPr/>
        </p:nvSpPr>
        <p:spPr>
          <a:xfrm>
            <a:off x="1" y="581025"/>
            <a:ext cx="2668904"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3731957-7906-472B-AFB4-04B07A15E5E6}"/>
              </a:ext>
            </a:extLst>
          </p:cNvPr>
          <p:cNvSpPr/>
          <p:nvPr/>
        </p:nvSpPr>
        <p:spPr>
          <a:xfrm>
            <a:off x="9523096" y="581025"/>
            <a:ext cx="2668904" cy="76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25;p21">
            <a:extLst>
              <a:ext uri="{FF2B5EF4-FFF2-40B4-BE49-F238E27FC236}">
                <a16:creationId xmlns:a16="http://schemas.microsoft.com/office/drawing/2014/main" id="{B8B4746A-A179-4E4F-A13A-F04E51EF34E1}"/>
              </a:ext>
            </a:extLst>
          </p:cNvPr>
          <p:cNvPicPr preferRelativeResize="0"/>
          <p:nvPr/>
        </p:nvPicPr>
        <p:blipFill>
          <a:blip r:embed="rId3">
            <a:alphaModFix/>
          </a:blip>
          <a:stretch>
            <a:fillRect/>
          </a:stretch>
        </p:blipFill>
        <p:spPr>
          <a:xfrm>
            <a:off x="7194619" y="1791505"/>
            <a:ext cx="4029114" cy="3274990"/>
          </a:xfrm>
          <a:prstGeom prst="rect">
            <a:avLst/>
          </a:prstGeom>
          <a:noFill/>
          <a:ln>
            <a:noFill/>
          </a:ln>
        </p:spPr>
      </p:pic>
      <p:sp>
        <p:nvSpPr>
          <p:cNvPr id="7" name="Slide Number Placeholder 6">
            <a:extLst>
              <a:ext uri="{FF2B5EF4-FFF2-40B4-BE49-F238E27FC236}">
                <a16:creationId xmlns:a16="http://schemas.microsoft.com/office/drawing/2014/main" id="{5CE3A98A-B3D5-4DDB-BA1C-51B0C1A707DF}"/>
              </a:ext>
            </a:extLst>
          </p:cNvPr>
          <p:cNvSpPr>
            <a:spLocks noGrp="1"/>
          </p:cNvSpPr>
          <p:nvPr>
            <p:ph type="sldNum" idx="12"/>
          </p:nvPr>
        </p:nvSpPr>
        <p:spPr/>
        <p:txBody>
          <a:bodyPr/>
          <a:lstStyle/>
          <a:p>
            <a:pPr algn="r"/>
            <a:fld id="{00000000-1234-1234-1234-123412341234}" type="slidenum">
              <a:rPr lang="en" smtClean="0"/>
              <a:pPr algn="r"/>
              <a:t>9</a:t>
            </a:fld>
            <a:endParaRPr lang="en"/>
          </a:p>
        </p:txBody>
      </p:sp>
    </p:spTree>
    <p:extLst>
      <p:ext uri="{BB962C8B-B14F-4D97-AF65-F5344CB8AC3E}">
        <p14:creationId xmlns:p14="http://schemas.microsoft.com/office/powerpoint/2010/main" val="3820563237"/>
      </p:ext>
    </p:extLst>
  </p:cSld>
  <p:clrMapOvr>
    <a:masterClrMapping/>
  </p:clrMapOvr>
</p:sld>
</file>

<file path=ppt/theme/theme1.xml><?xml version="1.0" encoding="utf-8"?>
<a:theme xmlns:a="http://schemas.openxmlformats.org/drawingml/2006/main" name="Office Theme">
  <a:themeElements>
    <a:clrScheme name="charts 1">
      <a:dk1>
        <a:srgbClr val="4E617A"/>
      </a:dk1>
      <a:lt1>
        <a:sysClr val="window" lastClr="FFFFFF"/>
      </a:lt1>
      <a:dk2>
        <a:srgbClr val="3F3F3F"/>
      </a:dk2>
      <a:lt2>
        <a:srgbClr val="E7E6E6"/>
      </a:lt2>
      <a:accent1>
        <a:srgbClr val="7ACCC8"/>
      </a:accent1>
      <a:accent2>
        <a:srgbClr val="92D050"/>
      </a:accent2>
      <a:accent3>
        <a:srgbClr val="FFC000"/>
      </a:accent3>
      <a:accent4>
        <a:srgbClr val="4AAAA5"/>
      </a:accent4>
      <a:accent5>
        <a:srgbClr val="35404F"/>
      </a:accent5>
      <a:accent6>
        <a:srgbClr val="A5A5A5"/>
      </a:accent6>
      <a:hlink>
        <a:srgbClr val="00B0F0"/>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8565</TotalTime>
  <Words>1400</Words>
  <Application>Microsoft Office PowerPoint</Application>
  <PresentationFormat>Widescreen</PresentationFormat>
  <Paragraphs>204</Paragraphs>
  <Slides>15</Slides>
  <Notes>13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Courier New</vt:lpstr>
      <vt:lpstr>Open Sans</vt:lpstr>
      <vt:lpstr>Office Theme</vt:lpstr>
      <vt:lpstr>Project Proposal Presentation</vt:lpstr>
      <vt:lpstr>Overview</vt:lpstr>
      <vt:lpstr>Project Description</vt:lpstr>
      <vt:lpstr>Overall Approach</vt:lpstr>
      <vt:lpstr>Technical Approach</vt:lpstr>
      <vt:lpstr>Approach to Begin Circling</vt:lpstr>
      <vt:lpstr>Approach to Circling</vt:lpstr>
      <vt:lpstr>Approach to End Circling</vt:lpstr>
      <vt:lpstr>Approach to Alignment</vt:lpstr>
      <vt:lpstr>Management Plan</vt:lpstr>
      <vt:lpstr>PowerPoint Presentation</vt:lpstr>
      <vt:lpstr>PowerPoint Presentation</vt:lpstr>
      <vt:lpstr>Summary and Questions</vt:lpstr>
      <vt:lpstr>PowerPoint Presentation</vt:lpstr>
      <vt:lpstr>LET’S RAVE!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SlideGenius.com</dc:creator>
  <cp:lastModifiedBy>Malhotra, Charu</cp:lastModifiedBy>
  <cp:revision>362</cp:revision>
  <dcterms:created xsi:type="dcterms:W3CDTF">2017-08-30T05:31:15Z</dcterms:created>
  <dcterms:modified xsi:type="dcterms:W3CDTF">2019-11-13T17:17:44Z</dcterms:modified>
</cp:coreProperties>
</file>

<file path=docProps/thumbnail.jpeg>
</file>